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4"/>
  </p:notesMasterIdLst>
  <p:sldIdLst>
    <p:sldId id="256" r:id="rId2"/>
    <p:sldId id="258" r:id="rId3"/>
    <p:sldId id="274" r:id="rId4"/>
    <p:sldId id="259" r:id="rId5"/>
    <p:sldId id="257" r:id="rId6"/>
    <p:sldId id="260" r:id="rId7"/>
    <p:sldId id="261" r:id="rId8"/>
    <p:sldId id="262" r:id="rId9"/>
    <p:sldId id="263" r:id="rId10"/>
    <p:sldId id="264" r:id="rId11"/>
    <p:sldId id="265" r:id="rId12"/>
    <p:sldId id="266" r:id="rId13"/>
    <p:sldId id="275" r:id="rId14"/>
    <p:sldId id="276" r:id="rId15"/>
    <p:sldId id="277" r:id="rId16"/>
    <p:sldId id="267" r:id="rId17"/>
    <p:sldId id="268" r:id="rId18"/>
    <p:sldId id="269" r:id="rId19"/>
    <p:sldId id="270" r:id="rId20"/>
    <p:sldId id="272" r:id="rId21"/>
    <p:sldId id="273"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1BA74-22AD-48B0-BE8A-A1CCB7344FEF}" v="25" dt="2025-03-28T04:51:52.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10" autoAdjust="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2E91F-10CD-4659-A7B4-53C205A34F2A}" type="datetimeFigureOut">
              <a:rPr lang="en-AU" smtClean="0"/>
              <a:t>30/03/2025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1F52F-EAFC-473F-80B6-B031F8161B1A}" type="slidenum">
              <a:rPr lang="en-AU" smtClean="0"/>
              <a:t>‹#›</a:t>
            </a:fld>
            <a:endParaRPr lang="en-AU"/>
          </a:p>
        </p:txBody>
      </p:sp>
    </p:spTree>
    <p:extLst>
      <p:ext uri="{BB962C8B-B14F-4D97-AF65-F5344CB8AC3E}">
        <p14:creationId xmlns:p14="http://schemas.microsoft.com/office/powerpoint/2010/main" val="384163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Welcome to the Year 8 Assignment Task. Today we are looking at various perspectives in the form of a photograph. We will be starting to think about how we would respond to these photographs by various photographers using very clever perspective. </a:t>
            </a:r>
          </a:p>
          <a:p>
            <a:endParaRPr lang="en-AU" dirty="0"/>
          </a:p>
          <a:p>
            <a:r>
              <a:rPr lang="en-AU" dirty="0"/>
              <a:t>We will be exploring visual conventions, elements and principles to understand to work out how the photographers designed their images. </a:t>
            </a:r>
          </a:p>
          <a:p>
            <a:endParaRPr lang="en-AU" dirty="0"/>
          </a:p>
          <a:p>
            <a:r>
              <a:rPr lang="en-AU" dirty="0"/>
              <a:t>Your task will be to </a:t>
            </a:r>
            <a:r>
              <a:rPr lang="en-AU" dirty="0" err="1"/>
              <a:t>anaylise</a:t>
            </a:r>
            <a:r>
              <a:rPr lang="en-AU" dirty="0"/>
              <a:t> and respond by using a design process to brainstorm, create, make and photograph. </a:t>
            </a:r>
          </a:p>
          <a:p>
            <a:endParaRPr lang="en-AU" dirty="0"/>
          </a:p>
          <a:p>
            <a:r>
              <a:rPr lang="en-AU" dirty="0"/>
              <a:t>Who can first tell me what perspective is? (Pause for response).</a:t>
            </a:r>
          </a:p>
        </p:txBody>
      </p:sp>
      <p:sp>
        <p:nvSpPr>
          <p:cNvPr id="4" name="Slide Number Placeholder 3"/>
          <p:cNvSpPr>
            <a:spLocks noGrp="1"/>
          </p:cNvSpPr>
          <p:nvPr>
            <p:ph type="sldNum" sz="quarter" idx="5"/>
          </p:nvPr>
        </p:nvSpPr>
        <p:spPr/>
        <p:txBody>
          <a:bodyPr/>
          <a:lstStyle/>
          <a:p>
            <a:fld id="{DE71F52F-EAFC-473F-80B6-B031F8161B1A}" type="slidenum">
              <a:rPr lang="en-AU" smtClean="0"/>
              <a:t>1</a:t>
            </a:fld>
            <a:endParaRPr lang="en-AU"/>
          </a:p>
        </p:txBody>
      </p:sp>
    </p:spTree>
    <p:extLst>
      <p:ext uri="{BB962C8B-B14F-4D97-AF65-F5344CB8AC3E}">
        <p14:creationId xmlns:p14="http://schemas.microsoft.com/office/powerpoint/2010/main" val="36793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do we see here?</a:t>
            </a:r>
          </a:p>
          <a:p>
            <a:endParaRPr lang="en-AU" dirty="0"/>
          </a:p>
          <a:p>
            <a:r>
              <a:rPr lang="en-AU" dirty="0"/>
              <a:t>Why do you say that?</a:t>
            </a:r>
          </a:p>
          <a:p>
            <a:endParaRPr lang="en-AU" dirty="0"/>
          </a:p>
          <a:p>
            <a:r>
              <a:rPr lang="en-AU" dirty="0"/>
              <a:t>What meaning do you think this image creates?</a:t>
            </a:r>
          </a:p>
          <a:p>
            <a:endParaRPr lang="en-AU" dirty="0"/>
          </a:p>
          <a:p>
            <a:r>
              <a:rPr lang="en-AU" dirty="0"/>
              <a:t>Tell me more…. (Paraphrase)</a:t>
            </a:r>
          </a:p>
          <a:p>
            <a:endParaRPr lang="en-AU" dirty="0"/>
          </a:p>
          <a:p>
            <a:endParaRPr lang="en-AU" dirty="0"/>
          </a:p>
        </p:txBody>
      </p:sp>
      <p:sp>
        <p:nvSpPr>
          <p:cNvPr id="4" name="Slide Number Placeholder 3"/>
          <p:cNvSpPr>
            <a:spLocks noGrp="1"/>
          </p:cNvSpPr>
          <p:nvPr>
            <p:ph type="sldNum" sz="quarter" idx="5"/>
          </p:nvPr>
        </p:nvSpPr>
        <p:spPr/>
        <p:txBody>
          <a:bodyPr/>
          <a:lstStyle/>
          <a:p>
            <a:fld id="{DE71F52F-EAFC-473F-80B6-B031F8161B1A}" type="slidenum">
              <a:rPr lang="en-AU" smtClean="0"/>
              <a:t>10</a:t>
            </a:fld>
            <a:endParaRPr lang="en-AU"/>
          </a:p>
        </p:txBody>
      </p:sp>
    </p:spTree>
    <p:extLst>
      <p:ext uri="{BB962C8B-B14F-4D97-AF65-F5344CB8AC3E}">
        <p14:creationId xmlns:p14="http://schemas.microsoft.com/office/powerpoint/2010/main" val="24798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materials are manipulated has she used and how?</a:t>
            </a:r>
          </a:p>
          <a:p>
            <a:endParaRPr lang="en-AU" dirty="0"/>
          </a:p>
          <a:p>
            <a:r>
              <a:rPr lang="en-AU" dirty="0"/>
              <a:t>What processes have been used to create these images?</a:t>
            </a:r>
          </a:p>
          <a:p>
            <a:endParaRPr lang="en-AU" dirty="0"/>
          </a:p>
          <a:p>
            <a:r>
              <a:rPr lang="en-AU" dirty="0"/>
              <a:t>Are there similarities between these images?</a:t>
            </a:r>
          </a:p>
          <a:p>
            <a:endParaRPr lang="en-AU" dirty="0"/>
          </a:p>
          <a:p>
            <a:r>
              <a:rPr lang="en-AU" dirty="0"/>
              <a:t>Why do you think she has created these images?</a:t>
            </a:r>
          </a:p>
          <a:p>
            <a:endParaRPr lang="en-AU" dirty="0"/>
          </a:p>
          <a:p>
            <a:r>
              <a:rPr lang="en-AU" dirty="0"/>
              <a:t>Once again, her website link is down below to view all her images…. They are worth the look.</a:t>
            </a:r>
          </a:p>
        </p:txBody>
      </p:sp>
      <p:sp>
        <p:nvSpPr>
          <p:cNvPr id="4" name="Slide Number Placeholder 3"/>
          <p:cNvSpPr>
            <a:spLocks noGrp="1"/>
          </p:cNvSpPr>
          <p:nvPr>
            <p:ph type="sldNum" sz="quarter" idx="5"/>
          </p:nvPr>
        </p:nvSpPr>
        <p:spPr/>
        <p:txBody>
          <a:bodyPr/>
          <a:lstStyle/>
          <a:p>
            <a:fld id="{DE71F52F-EAFC-473F-80B6-B031F8161B1A}" type="slidenum">
              <a:rPr lang="en-AU" smtClean="0"/>
              <a:t>11</a:t>
            </a:fld>
            <a:endParaRPr lang="en-AU"/>
          </a:p>
        </p:txBody>
      </p:sp>
    </p:spTree>
    <p:extLst>
      <p:ext uri="{BB962C8B-B14F-4D97-AF65-F5344CB8AC3E}">
        <p14:creationId xmlns:p14="http://schemas.microsoft.com/office/powerpoint/2010/main" val="395346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BF6D5-4BC6-C44C-C185-EEDAEF25C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F7E02-0A20-02CC-7ADA-CCA27E878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9AA99-1722-0EF2-9057-6A90BFB04E47}"/>
              </a:ext>
            </a:extLst>
          </p:cNvPr>
          <p:cNvSpPr>
            <a:spLocks noGrp="1"/>
          </p:cNvSpPr>
          <p:nvPr>
            <p:ph type="body" idx="1"/>
          </p:nvPr>
        </p:nvSpPr>
        <p:spPr/>
        <p:txBody>
          <a:bodyPr/>
          <a:lstStyle/>
          <a:p>
            <a:r>
              <a:rPr lang="en-AU" dirty="0"/>
              <a:t>We must consider Indigenous Perspectives. </a:t>
            </a:r>
          </a:p>
          <a:p>
            <a:endParaRPr lang="en-AU" dirty="0"/>
          </a:p>
          <a:p>
            <a:r>
              <a:rPr lang="en-AU" dirty="0"/>
              <a:t>As per discussion earlier, these perspective are of a different type.</a:t>
            </a:r>
          </a:p>
          <a:p>
            <a:endParaRPr lang="en-AU" dirty="0"/>
          </a:p>
          <a:p>
            <a:r>
              <a:rPr lang="en-AU" dirty="0"/>
              <a:t>How do you think this was created and what sort of perspective do you think it is?</a:t>
            </a:r>
          </a:p>
          <a:p>
            <a:endParaRPr lang="en-AU" dirty="0"/>
          </a:p>
          <a:p>
            <a:endParaRPr lang="en-AU" dirty="0"/>
          </a:p>
        </p:txBody>
      </p:sp>
      <p:sp>
        <p:nvSpPr>
          <p:cNvPr id="4" name="Slide Number Placeholder 3">
            <a:extLst>
              <a:ext uri="{FF2B5EF4-FFF2-40B4-BE49-F238E27FC236}">
                <a16:creationId xmlns:a16="http://schemas.microsoft.com/office/drawing/2014/main" id="{0CD44878-8EB0-0455-3B49-A0AB5EB3CCC6}"/>
              </a:ext>
            </a:extLst>
          </p:cNvPr>
          <p:cNvSpPr>
            <a:spLocks noGrp="1"/>
          </p:cNvSpPr>
          <p:nvPr>
            <p:ph type="sldNum" sz="quarter" idx="5"/>
          </p:nvPr>
        </p:nvSpPr>
        <p:spPr/>
        <p:txBody>
          <a:bodyPr/>
          <a:lstStyle/>
          <a:p>
            <a:fld id="{DE71F52F-EAFC-473F-80B6-B031F8161B1A}" type="slidenum">
              <a:rPr lang="en-AU" smtClean="0"/>
              <a:t>13</a:t>
            </a:fld>
            <a:endParaRPr lang="en-AU"/>
          </a:p>
        </p:txBody>
      </p:sp>
    </p:spTree>
    <p:extLst>
      <p:ext uri="{BB962C8B-B14F-4D97-AF65-F5344CB8AC3E}">
        <p14:creationId xmlns:p14="http://schemas.microsoft.com/office/powerpoint/2010/main" val="237629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Tell me the type of perspective this is?</a:t>
            </a:r>
          </a:p>
          <a:p>
            <a:endParaRPr lang="en-AU" sz="1200" dirty="0"/>
          </a:p>
          <a:p>
            <a:r>
              <a:rPr lang="en-AU" sz="1200" dirty="0"/>
              <a:t>How and what was the process of this image?</a:t>
            </a:r>
          </a:p>
          <a:p>
            <a:endParaRPr lang="en-AU" sz="1200" dirty="0"/>
          </a:p>
          <a:p>
            <a:r>
              <a:rPr lang="en-AU" sz="1200" dirty="0"/>
              <a:t>Tell me if you understand the meaning of this image?</a:t>
            </a:r>
          </a:p>
          <a:p>
            <a:endParaRPr lang="en-AU" dirty="0"/>
          </a:p>
          <a:p>
            <a:r>
              <a:rPr lang="en-AU" dirty="0"/>
              <a:t>(Rephrase any of the student’s response)</a:t>
            </a:r>
          </a:p>
        </p:txBody>
      </p:sp>
      <p:sp>
        <p:nvSpPr>
          <p:cNvPr id="4" name="Slide Number Placeholder 3"/>
          <p:cNvSpPr>
            <a:spLocks noGrp="1"/>
          </p:cNvSpPr>
          <p:nvPr>
            <p:ph type="sldNum" sz="quarter" idx="5"/>
          </p:nvPr>
        </p:nvSpPr>
        <p:spPr/>
        <p:txBody>
          <a:bodyPr/>
          <a:lstStyle/>
          <a:p>
            <a:fld id="{DE71F52F-EAFC-473F-80B6-B031F8161B1A}" type="slidenum">
              <a:rPr lang="en-AU" smtClean="0"/>
              <a:t>14</a:t>
            </a:fld>
            <a:endParaRPr lang="en-AU"/>
          </a:p>
        </p:txBody>
      </p:sp>
    </p:spTree>
    <p:extLst>
      <p:ext uri="{BB962C8B-B14F-4D97-AF65-F5344CB8AC3E}">
        <p14:creationId xmlns:p14="http://schemas.microsoft.com/office/powerpoint/2010/main" val="1658425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 you tell me more about this image? </a:t>
            </a:r>
          </a:p>
          <a:p>
            <a:endParaRPr lang="en-AU" dirty="0"/>
          </a:p>
          <a:p>
            <a:r>
              <a:rPr lang="en-AU" sz="1200" dirty="0"/>
              <a:t>Is there significance of this image and the picture in the sand?</a:t>
            </a:r>
          </a:p>
          <a:p>
            <a:endParaRPr lang="en-AU" sz="1200" dirty="0"/>
          </a:p>
          <a:p>
            <a:r>
              <a:rPr lang="en-AU" sz="1200" dirty="0"/>
              <a:t>What materials would be used?</a:t>
            </a:r>
          </a:p>
          <a:p>
            <a:endParaRPr lang="en-AU" dirty="0"/>
          </a:p>
          <a:p>
            <a:r>
              <a:rPr lang="en-AU" dirty="0"/>
              <a:t>Is it simplistic or complex? Why do you say that?</a:t>
            </a:r>
          </a:p>
        </p:txBody>
      </p:sp>
      <p:sp>
        <p:nvSpPr>
          <p:cNvPr id="4" name="Slide Number Placeholder 3"/>
          <p:cNvSpPr>
            <a:spLocks noGrp="1"/>
          </p:cNvSpPr>
          <p:nvPr>
            <p:ph type="sldNum" sz="quarter" idx="5"/>
          </p:nvPr>
        </p:nvSpPr>
        <p:spPr/>
        <p:txBody>
          <a:bodyPr/>
          <a:lstStyle/>
          <a:p>
            <a:fld id="{DE71F52F-EAFC-473F-80B6-B031F8161B1A}" type="slidenum">
              <a:rPr lang="en-AU" smtClean="0"/>
              <a:t>15</a:t>
            </a:fld>
            <a:endParaRPr lang="en-AU"/>
          </a:p>
        </p:txBody>
      </p:sp>
    </p:spTree>
    <p:extLst>
      <p:ext uri="{BB962C8B-B14F-4D97-AF65-F5344CB8AC3E}">
        <p14:creationId xmlns:p14="http://schemas.microsoft.com/office/powerpoint/2010/main" val="261165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are going to use these images for you to choose one and complete the Response template….</a:t>
            </a:r>
          </a:p>
          <a:p>
            <a:endParaRPr lang="en-AU" dirty="0"/>
          </a:p>
          <a:p>
            <a:r>
              <a:rPr lang="en-AU" dirty="0"/>
              <a:t>Then you are going to choose one image to respond to in your own way…. So, how do we do that?</a:t>
            </a:r>
          </a:p>
          <a:p>
            <a:endParaRPr lang="en-AU" dirty="0"/>
          </a:p>
          <a:p>
            <a:r>
              <a:rPr lang="en-AU" dirty="0"/>
              <a:t>We will commence by Brainstorming, generate ideas, draw and sketch, make and create, and photograph your final product.</a:t>
            </a:r>
          </a:p>
          <a:p>
            <a:endParaRPr lang="en-AU" dirty="0"/>
          </a:p>
          <a:p>
            <a:r>
              <a:rPr lang="en-AU" dirty="0"/>
              <a:t>At the end you will need to provide an image that you chose originally and your response to tell us why and how you created this…</a:t>
            </a:r>
          </a:p>
          <a:p>
            <a:endParaRPr lang="en-AU" dirty="0"/>
          </a:p>
          <a:p>
            <a:r>
              <a:rPr lang="en-AU" dirty="0"/>
              <a:t>We will have the class critique your image and please don’t think this is scary…. This is part of a design process and art making process…. </a:t>
            </a:r>
          </a:p>
          <a:p>
            <a:endParaRPr lang="en-AU" dirty="0"/>
          </a:p>
          <a:p>
            <a:r>
              <a:rPr lang="en-AU" dirty="0"/>
              <a:t>Nothing is ever right or wrong in Art so be imaginative….. And creative….. Use materials around the house indoors or outdoors… See what you have lying around the house….</a:t>
            </a:r>
          </a:p>
        </p:txBody>
      </p:sp>
      <p:sp>
        <p:nvSpPr>
          <p:cNvPr id="4" name="Slide Number Placeholder 3"/>
          <p:cNvSpPr>
            <a:spLocks noGrp="1"/>
          </p:cNvSpPr>
          <p:nvPr>
            <p:ph type="sldNum" sz="quarter" idx="5"/>
          </p:nvPr>
        </p:nvSpPr>
        <p:spPr/>
        <p:txBody>
          <a:bodyPr/>
          <a:lstStyle/>
          <a:p>
            <a:fld id="{DE71F52F-EAFC-473F-80B6-B031F8161B1A}" type="slidenum">
              <a:rPr lang="en-AU" smtClean="0"/>
              <a:t>16</a:t>
            </a:fld>
            <a:endParaRPr lang="en-AU"/>
          </a:p>
        </p:txBody>
      </p:sp>
    </p:spTree>
    <p:extLst>
      <p:ext uri="{BB962C8B-B14F-4D97-AF65-F5344CB8AC3E}">
        <p14:creationId xmlns:p14="http://schemas.microsoft.com/office/powerpoint/2010/main" val="238926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design process will consist of…. (read out the above) If you need examples or refresher on how to annotate, refer to the website with the resources.</a:t>
            </a:r>
          </a:p>
        </p:txBody>
      </p:sp>
      <p:sp>
        <p:nvSpPr>
          <p:cNvPr id="4" name="Slide Number Placeholder 3"/>
          <p:cNvSpPr>
            <a:spLocks noGrp="1"/>
          </p:cNvSpPr>
          <p:nvPr>
            <p:ph type="sldNum" sz="quarter" idx="5"/>
          </p:nvPr>
        </p:nvSpPr>
        <p:spPr/>
        <p:txBody>
          <a:bodyPr/>
          <a:lstStyle/>
          <a:p>
            <a:fld id="{DE71F52F-EAFC-473F-80B6-B031F8161B1A}" type="slidenum">
              <a:rPr lang="en-AU" smtClean="0"/>
              <a:t>17</a:t>
            </a:fld>
            <a:endParaRPr lang="en-AU"/>
          </a:p>
        </p:txBody>
      </p:sp>
    </p:spTree>
    <p:extLst>
      <p:ext uri="{BB962C8B-B14F-4D97-AF65-F5344CB8AC3E}">
        <p14:creationId xmlns:p14="http://schemas.microsoft.com/office/powerpoint/2010/main" val="36681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start brainstorming and planning, you will need to either use the SCAMPER method of… (read this out)….</a:t>
            </a:r>
          </a:p>
        </p:txBody>
      </p:sp>
      <p:sp>
        <p:nvSpPr>
          <p:cNvPr id="4" name="Slide Number Placeholder 3"/>
          <p:cNvSpPr>
            <a:spLocks noGrp="1"/>
          </p:cNvSpPr>
          <p:nvPr>
            <p:ph type="sldNum" sz="quarter" idx="5"/>
          </p:nvPr>
        </p:nvSpPr>
        <p:spPr/>
        <p:txBody>
          <a:bodyPr/>
          <a:lstStyle/>
          <a:p>
            <a:fld id="{DE71F52F-EAFC-473F-80B6-B031F8161B1A}" type="slidenum">
              <a:rPr lang="en-AU" smtClean="0"/>
              <a:t>18</a:t>
            </a:fld>
            <a:endParaRPr lang="en-AU"/>
          </a:p>
        </p:txBody>
      </p:sp>
    </p:spTree>
    <p:extLst>
      <p:ext uri="{BB962C8B-B14F-4D97-AF65-F5344CB8AC3E}">
        <p14:creationId xmlns:p14="http://schemas.microsoft.com/office/powerpoint/2010/main" val="413021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Or the POOCH method of…. (read the above)…..</a:t>
            </a:r>
          </a:p>
          <a:p>
            <a:endParaRPr lang="en-AU" dirty="0"/>
          </a:p>
          <a:p>
            <a:endParaRPr lang="en-AU" dirty="0"/>
          </a:p>
        </p:txBody>
      </p:sp>
      <p:sp>
        <p:nvSpPr>
          <p:cNvPr id="4" name="Slide Number Placeholder 3"/>
          <p:cNvSpPr>
            <a:spLocks noGrp="1"/>
          </p:cNvSpPr>
          <p:nvPr>
            <p:ph type="sldNum" sz="quarter" idx="5"/>
          </p:nvPr>
        </p:nvSpPr>
        <p:spPr/>
        <p:txBody>
          <a:bodyPr/>
          <a:lstStyle/>
          <a:p>
            <a:fld id="{DE71F52F-EAFC-473F-80B6-B031F8161B1A}" type="slidenum">
              <a:rPr lang="en-AU" smtClean="0"/>
              <a:t>19</a:t>
            </a:fld>
            <a:endParaRPr lang="en-AU"/>
          </a:p>
        </p:txBody>
      </p:sp>
    </p:spTree>
    <p:extLst>
      <p:ext uri="{BB962C8B-B14F-4D97-AF65-F5344CB8AC3E}">
        <p14:creationId xmlns:p14="http://schemas.microsoft.com/office/powerpoint/2010/main" val="612514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511A0-5BC2-7CA2-17E3-F023D37E1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0C185-5A93-A47A-178D-DA189F78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EC82D-BC3D-A911-E417-B9ED0EA09C41}"/>
              </a:ext>
            </a:extLst>
          </p:cNvPr>
          <p:cNvSpPr>
            <a:spLocks noGrp="1"/>
          </p:cNvSpPr>
          <p:nvPr>
            <p:ph type="body" idx="1"/>
          </p:nvPr>
        </p:nvSpPr>
        <p:spPr/>
        <p:txBody>
          <a:bodyPr/>
          <a:lstStyle/>
          <a:p>
            <a:r>
              <a:rPr lang="en-AU" dirty="0"/>
              <a:t>I will provide a few of my own that I have undertaken….</a:t>
            </a:r>
          </a:p>
          <a:p>
            <a:endParaRPr lang="en-AU" dirty="0"/>
          </a:p>
          <a:p>
            <a:endParaRPr lang="en-AU" dirty="0"/>
          </a:p>
        </p:txBody>
      </p:sp>
      <p:sp>
        <p:nvSpPr>
          <p:cNvPr id="4" name="Slide Number Placeholder 3">
            <a:extLst>
              <a:ext uri="{FF2B5EF4-FFF2-40B4-BE49-F238E27FC236}">
                <a16:creationId xmlns:a16="http://schemas.microsoft.com/office/drawing/2014/main" id="{1138D59F-6F0B-1146-6DD4-47800631C839}"/>
              </a:ext>
            </a:extLst>
          </p:cNvPr>
          <p:cNvSpPr>
            <a:spLocks noGrp="1"/>
          </p:cNvSpPr>
          <p:nvPr>
            <p:ph type="sldNum" sz="quarter" idx="5"/>
          </p:nvPr>
        </p:nvSpPr>
        <p:spPr/>
        <p:txBody>
          <a:bodyPr/>
          <a:lstStyle/>
          <a:p>
            <a:fld id="{DE71F52F-EAFC-473F-80B6-B031F8161B1A}" type="slidenum">
              <a:rPr lang="en-AU" smtClean="0"/>
              <a:t>20</a:t>
            </a:fld>
            <a:endParaRPr lang="en-AU"/>
          </a:p>
        </p:txBody>
      </p:sp>
    </p:spTree>
    <p:extLst>
      <p:ext uri="{BB962C8B-B14F-4D97-AF65-F5344CB8AC3E}">
        <p14:creationId xmlns:p14="http://schemas.microsoft.com/office/powerpoint/2010/main" val="172204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lets start by understanding what is perspective. </a:t>
            </a:r>
          </a:p>
          <a:p>
            <a:endParaRPr lang="en-AU" dirty="0"/>
          </a:p>
          <a:p>
            <a:r>
              <a:rPr lang="en-AU" dirty="0"/>
              <a:t>The TATE Gallery defines perspective as…. (read the blurb)</a:t>
            </a:r>
          </a:p>
        </p:txBody>
      </p:sp>
      <p:sp>
        <p:nvSpPr>
          <p:cNvPr id="4" name="Slide Number Placeholder 3"/>
          <p:cNvSpPr>
            <a:spLocks noGrp="1"/>
          </p:cNvSpPr>
          <p:nvPr>
            <p:ph type="sldNum" sz="quarter" idx="5"/>
          </p:nvPr>
        </p:nvSpPr>
        <p:spPr/>
        <p:txBody>
          <a:bodyPr/>
          <a:lstStyle/>
          <a:p>
            <a:fld id="{DE71F52F-EAFC-473F-80B6-B031F8161B1A}" type="slidenum">
              <a:rPr lang="en-AU" smtClean="0"/>
              <a:t>2</a:t>
            </a:fld>
            <a:endParaRPr lang="en-AU"/>
          </a:p>
        </p:txBody>
      </p:sp>
    </p:spTree>
    <p:extLst>
      <p:ext uri="{BB962C8B-B14F-4D97-AF65-F5344CB8AC3E}">
        <p14:creationId xmlns:p14="http://schemas.microsoft.com/office/powerpoint/2010/main" val="1341300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80424-990F-6F06-E0A2-771DC1379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6166A-886B-8014-26CA-DAEF56179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6A449-151D-B872-E115-EB925232EEA7}"/>
              </a:ext>
            </a:extLst>
          </p:cNvPr>
          <p:cNvSpPr>
            <a:spLocks noGrp="1"/>
          </p:cNvSpPr>
          <p:nvPr>
            <p:ph type="body" idx="1"/>
          </p:nvPr>
        </p:nvSpPr>
        <p:spPr/>
        <p:txBody>
          <a:bodyPr/>
          <a:lstStyle/>
          <a:p>
            <a:r>
              <a:rPr lang="en-AU" dirty="0"/>
              <a:t>I will provide a few of my own that I have undertaken…. Feel free to critique… </a:t>
            </a:r>
          </a:p>
          <a:p>
            <a:r>
              <a:rPr lang="en-AU" dirty="0"/>
              <a:t>Your designs and processes don’t have to be complex or a lot. You may have farm animals or figurines of some sort…. Stuffed toys…. Be creative….</a:t>
            </a:r>
          </a:p>
          <a:p>
            <a:endParaRPr lang="en-AU" dirty="0"/>
          </a:p>
          <a:p>
            <a:r>
              <a:rPr lang="en-AU" dirty="0"/>
              <a:t>Consider colour, black and white, composition and use your exposure triangle and/or basic techniques learnt in year 7. Remember, you can access these year 7 resources if need be.</a:t>
            </a:r>
          </a:p>
          <a:p>
            <a:endParaRPr lang="en-AU" dirty="0"/>
          </a:p>
          <a:p>
            <a:r>
              <a:rPr lang="en-AU" dirty="0"/>
              <a:t>On the website there is also glossary and terms set by Victorian Curriculum </a:t>
            </a:r>
            <a:r>
              <a:rPr lang="en-AU"/>
              <a:t>as links.</a:t>
            </a:r>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9E3862D1-389C-BF48-5FE2-6F7992C399B7}"/>
              </a:ext>
            </a:extLst>
          </p:cNvPr>
          <p:cNvSpPr>
            <a:spLocks noGrp="1"/>
          </p:cNvSpPr>
          <p:nvPr>
            <p:ph type="sldNum" sz="quarter" idx="5"/>
          </p:nvPr>
        </p:nvSpPr>
        <p:spPr/>
        <p:txBody>
          <a:bodyPr/>
          <a:lstStyle/>
          <a:p>
            <a:fld id="{DE71F52F-EAFC-473F-80B6-B031F8161B1A}" type="slidenum">
              <a:rPr lang="en-AU" smtClean="0"/>
              <a:t>21</a:t>
            </a:fld>
            <a:endParaRPr lang="en-AU"/>
          </a:p>
        </p:txBody>
      </p:sp>
    </p:spTree>
    <p:extLst>
      <p:ext uri="{BB962C8B-B14F-4D97-AF65-F5344CB8AC3E}">
        <p14:creationId xmlns:p14="http://schemas.microsoft.com/office/powerpoint/2010/main" val="3176237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Have fun creating!!!</a:t>
            </a:r>
          </a:p>
        </p:txBody>
      </p:sp>
      <p:sp>
        <p:nvSpPr>
          <p:cNvPr id="4" name="Slide Number Placeholder 3"/>
          <p:cNvSpPr>
            <a:spLocks noGrp="1"/>
          </p:cNvSpPr>
          <p:nvPr>
            <p:ph type="sldNum" sz="quarter" idx="5"/>
          </p:nvPr>
        </p:nvSpPr>
        <p:spPr/>
        <p:txBody>
          <a:bodyPr/>
          <a:lstStyle/>
          <a:p>
            <a:fld id="{DE71F52F-EAFC-473F-80B6-B031F8161B1A}" type="slidenum">
              <a:rPr lang="en-AU" smtClean="0"/>
              <a:t>22</a:t>
            </a:fld>
            <a:endParaRPr lang="en-AU"/>
          </a:p>
        </p:txBody>
      </p:sp>
    </p:spTree>
    <p:extLst>
      <p:ext uri="{BB962C8B-B14F-4D97-AF65-F5344CB8AC3E}">
        <p14:creationId xmlns:p14="http://schemas.microsoft.com/office/powerpoint/2010/main" val="248704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E2FC1-7378-5B2C-57C2-B09ED3BA4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61547-5660-E24D-8545-0E1A3B939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C2766-12B4-D93A-53CF-FFB3BBDD2710}"/>
              </a:ext>
            </a:extLst>
          </p:cNvPr>
          <p:cNvSpPr>
            <a:spLocks noGrp="1"/>
          </p:cNvSpPr>
          <p:nvPr>
            <p:ph type="body" idx="1"/>
          </p:nvPr>
        </p:nvSpPr>
        <p:spPr/>
        <p:txBody>
          <a:bodyPr/>
          <a:lstStyle/>
          <a:p>
            <a:r>
              <a:rPr lang="en-AU" dirty="0"/>
              <a:t>So, lets start by understanding what is perspective. </a:t>
            </a:r>
          </a:p>
          <a:p>
            <a:endParaRPr lang="en-AU" dirty="0"/>
          </a:p>
          <a:p>
            <a:r>
              <a:rPr lang="en-AU" dirty="0"/>
              <a:t>The TATE Gallery defines perspective as…. (read the blurb)</a:t>
            </a:r>
          </a:p>
        </p:txBody>
      </p:sp>
      <p:sp>
        <p:nvSpPr>
          <p:cNvPr id="4" name="Slide Number Placeholder 3">
            <a:extLst>
              <a:ext uri="{FF2B5EF4-FFF2-40B4-BE49-F238E27FC236}">
                <a16:creationId xmlns:a16="http://schemas.microsoft.com/office/drawing/2014/main" id="{6A5971F9-DBF9-C570-5F88-35E28FF92FD6}"/>
              </a:ext>
            </a:extLst>
          </p:cNvPr>
          <p:cNvSpPr>
            <a:spLocks noGrp="1"/>
          </p:cNvSpPr>
          <p:nvPr>
            <p:ph type="sldNum" sz="quarter" idx="5"/>
          </p:nvPr>
        </p:nvSpPr>
        <p:spPr/>
        <p:txBody>
          <a:bodyPr/>
          <a:lstStyle/>
          <a:p>
            <a:fld id="{DE71F52F-EAFC-473F-80B6-B031F8161B1A}" type="slidenum">
              <a:rPr lang="en-AU" smtClean="0"/>
              <a:t>3</a:t>
            </a:fld>
            <a:endParaRPr lang="en-AU"/>
          </a:p>
        </p:txBody>
      </p:sp>
    </p:spTree>
    <p:extLst>
      <p:ext uri="{BB962C8B-B14F-4D97-AF65-F5344CB8AC3E}">
        <p14:creationId xmlns:p14="http://schemas.microsoft.com/office/powerpoint/2010/main" val="275193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Perspectives can be varied. Expand on the dot points….</a:t>
            </a:r>
          </a:p>
        </p:txBody>
      </p:sp>
      <p:sp>
        <p:nvSpPr>
          <p:cNvPr id="4" name="Slide Number Placeholder 3"/>
          <p:cNvSpPr>
            <a:spLocks noGrp="1"/>
          </p:cNvSpPr>
          <p:nvPr>
            <p:ph type="sldNum" sz="quarter" idx="5"/>
          </p:nvPr>
        </p:nvSpPr>
        <p:spPr/>
        <p:txBody>
          <a:bodyPr/>
          <a:lstStyle/>
          <a:p>
            <a:fld id="{DE71F52F-EAFC-473F-80B6-B031F8161B1A}" type="slidenum">
              <a:rPr lang="en-AU" smtClean="0"/>
              <a:t>4</a:t>
            </a:fld>
            <a:endParaRPr lang="en-AU"/>
          </a:p>
        </p:txBody>
      </p:sp>
    </p:spTree>
    <p:extLst>
      <p:ext uri="{BB962C8B-B14F-4D97-AF65-F5344CB8AC3E}">
        <p14:creationId xmlns:p14="http://schemas.microsoft.com/office/powerpoint/2010/main" val="14499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let us explore…</a:t>
            </a:r>
          </a:p>
        </p:txBody>
      </p:sp>
      <p:sp>
        <p:nvSpPr>
          <p:cNvPr id="4" name="Slide Number Placeholder 3"/>
          <p:cNvSpPr>
            <a:spLocks noGrp="1"/>
          </p:cNvSpPr>
          <p:nvPr>
            <p:ph type="sldNum" sz="quarter" idx="5"/>
          </p:nvPr>
        </p:nvSpPr>
        <p:spPr/>
        <p:txBody>
          <a:bodyPr/>
          <a:lstStyle/>
          <a:p>
            <a:fld id="{DE71F52F-EAFC-473F-80B6-B031F8161B1A}" type="slidenum">
              <a:rPr lang="en-AU" smtClean="0"/>
              <a:t>5</a:t>
            </a:fld>
            <a:endParaRPr lang="en-AU"/>
          </a:p>
        </p:txBody>
      </p:sp>
    </p:spTree>
    <p:extLst>
      <p:ext uri="{BB962C8B-B14F-4D97-AF65-F5344CB8AC3E}">
        <p14:creationId xmlns:p14="http://schemas.microsoft.com/office/powerpoint/2010/main" val="338796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have David Gilliver’s series of Little People…. You have access on the website to this presentation and the link to his website is below.</a:t>
            </a:r>
          </a:p>
          <a:p>
            <a:endParaRPr lang="en-AU" dirty="0"/>
          </a:p>
          <a:p>
            <a:r>
              <a:rPr lang="en-AU" dirty="0"/>
              <a:t>Feel free to click and view a lot more of his images, as this may give you extra inspiration or images to analyse for the Response template you will need to complete.</a:t>
            </a:r>
          </a:p>
          <a:p>
            <a:endParaRPr lang="en-AU" dirty="0"/>
          </a:p>
          <a:p>
            <a:r>
              <a:rPr lang="en-AU" dirty="0"/>
              <a:t>I’m just going to show you this image to start silently thinking about his photograph. What might it mean? </a:t>
            </a:r>
          </a:p>
          <a:p>
            <a:endParaRPr lang="en-AU" dirty="0"/>
          </a:p>
          <a:p>
            <a:r>
              <a:rPr lang="en-AU" dirty="0"/>
              <a:t>(Give students a minute or two to think)….</a:t>
            </a:r>
          </a:p>
        </p:txBody>
      </p:sp>
      <p:sp>
        <p:nvSpPr>
          <p:cNvPr id="4" name="Slide Number Placeholder 3"/>
          <p:cNvSpPr>
            <a:spLocks noGrp="1"/>
          </p:cNvSpPr>
          <p:nvPr>
            <p:ph type="sldNum" sz="quarter" idx="5"/>
          </p:nvPr>
        </p:nvSpPr>
        <p:spPr/>
        <p:txBody>
          <a:bodyPr/>
          <a:lstStyle/>
          <a:p>
            <a:fld id="{DE71F52F-EAFC-473F-80B6-B031F8161B1A}" type="slidenum">
              <a:rPr lang="en-AU" smtClean="0"/>
              <a:t>6</a:t>
            </a:fld>
            <a:endParaRPr lang="en-AU"/>
          </a:p>
        </p:txBody>
      </p:sp>
    </p:spTree>
    <p:extLst>
      <p:ext uri="{BB962C8B-B14F-4D97-AF65-F5344CB8AC3E}">
        <p14:creationId xmlns:p14="http://schemas.microsoft.com/office/powerpoint/2010/main" val="266441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have another of David Gilliver’s image….</a:t>
            </a:r>
          </a:p>
          <a:p>
            <a:endParaRPr lang="en-AU" dirty="0"/>
          </a:p>
          <a:p>
            <a:r>
              <a:rPr lang="en-AU" dirty="0"/>
              <a:t>What do you see?</a:t>
            </a:r>
          </a:p>
          <a:p>
            <a:endParaRPr lang="en-AU" dirty="0"/>
          </a:p>
          <a:p>
            <a:r>
              <a:rPr lang="en-AU" dirty="0"/>
              <a:t>What do you see to make you say that? Paraphrase….</a:t>
            </a:r>
          </a:p>
          <a:p>
            <a:endParaRPr lang="en-AU" dirty="0"/>
          </a:p>
          <a:p>
            <a:r>
              <a:rPr lang="en-AU" dirty="0"/>
              <a:t>What more can we find? </a:t>
            </a:r>
          </a:p>
        </p:txBody>
      </p:sp>
      <p:sp>
        <p:nvSpPr>
          <p:cNvPr id="4" name="Slide Number Placeholder 3"/>
          <p:cNvSpPr>
            <a:spLocks noGrp="1"/>
          </p:cNvSpPr>
          <p:nvPr>
            <p:ph type="sldNum" sz="quarter" idx="5"/>
          </p:nvPr>
        </p:nvSpPr>
        <p:spPr/>
        <p:txBody>
          <a:bodyPr/>
          <a:lstStyle/>
          <a:p>
            <a:fld id="{DE71F52F-EAFC-473F-80B6-B031F8161B1A}" type="slidenum">
              <a:rPr lang="en-AU" smtClean="0"/>
              <a:t>7</a:t>
            </a:fld>
            <a:endParaRPr lang="en-AU"/>
          </a:p>
        </p:txBody>
      </p:sp>
    </p:spTree>
    <p:extLst>
      <p:ext uri="{BB962C8B-B14F-4D97-AF65-F5344CB8AC3E}">
        <p14:creationId xmlns:p14="http://schemas.microsoft.com/office/powerpoint/2010/main" val="24638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another image?</a:t>
            </a:r>
          </a:p>
          <a:p>
            <a:endParaRPr lang="en-AU" dirty="0"/>
          </a:p>
          <a:p>
            <a:r>
              <a:rPr lang="en-AU" dirty="0"/>
              <a:t>Tell me more about ‘Little People’…</a:t>
            </a:r>
          </a:p>
          <a:p>
            <a:endParaRPr lang="en-AU" dirty="0"/>
          </a:p>
          <a:p>
            <a:r>
              <a:rPr lang="en-AU" dirty="0"/>
              <a:t>What more can we find?</a:t>
            </a:r>
          </a:p>
          <a:p>
            <a:endParaRPr lang="en-AU" dirty="0"/>
          </a:p>
          <a:p>
            <a:r>
              <a:rPr lang="en-AU" dirty="0"/>
              <a:t>What similarities are there between the three images?</a:t>
            </a:r>
          </a:p>
          <a:p>
            <a:endParaRPr lang="en-AU" dirty="0"/>
          </a:p>
          <a:p>
            <a:r>
              <a:rPr lang="en-AU" dirty="0"/>
              <a:t>(Make sure to paraphrase the student’s response)</a:t>
            </a:r>
          </a:p>
        </p:txBody>
      </p:sp>
      <p:sp>
        <p:nvSpPr>
          <p:cNvPr id="4" name="Slide Number Placeholder 3"/>
          <p:cNvSpPr>
            <a:spLocks noGrp="1"/>
          </p:cNvSpPr>
          <p:nvPr>
            <p:ph type="sldNum" sz="quarter" idx="5"/>
          </p:nvPr>
        </p:nvSpPr>
        <p:spPr/>
        <p:txBody>
          <a:bodyPr/>
          <a:lstStyle/>
          <a:p>
            <a:fld id="{DE71F52F-EAFC-473F-80B6-B031F8161B1A}" type="slidenum">
              <a:rPr lang="en-AU" smtClean="0"/>
              <a:t>8</a:t>
            </a:fld>
            <a:endParaRPr lang="en-AU"/>
          </a:p>
        </p:txBody>
      </p:sp>
    </p:spTree>
    <p:extLst>
      <p:ext uri="{BB962C8B-B14F-4D97-AF65-F5344CB8AC3E}">
        <p14:creationId xmlns:p14="http://schemas.microsoft.com/office/powerpoint/2010/main" val="3581450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Erin Outdoors is another photographer that cleverly uses perspective. </a:t>
            </a:r>
          </a:p>
          <a:p>
            <a:endParaRPr lang="en-AU" dirty="0"/>
          </a:p>
          <a:p>
            <a:r>
              <a:rPr lang="en-AU" dirty="0"/>
              <a:t>Why do you think she has created this image?</a:t>
            </a:r>
          </a:p>
        </p:txBody>
      </p:sp>
      <p:sp>
        <p:nvSpPr>
          <p:cNvPr id="4" name="Slide Number Placeholder 3"/>
          <p:cNvSpPr>
            <a:spLocks noGrp="1"/>
          </p:cNvSpPr>
          <p:nvPr>
            <p:ph type="sldNum" sz="quarter" idx="5"/>
          </p:nvPr>
        </p:nvSpPr>
        <p:spPr/>
        <p:txBody>
          <a:bodyPr/>
          <a:lstStyle/>
          <a:p>
            <a:fld id="{DE71F52F-EAFC-473F-80B6-B031F8161B1A}" type="slidenum">
              <a:rPr lang="en-AU" smtClean="0"/>
              <a:t>9</a:t>
            </a:fld>
            <a:endParaRPr lang="en-AU"/>
          </a:p>
        </p:txBody>
      </p:sp>
    </p:spTree>
    <p:extLst>
      <p:ext uri="{BB962C8B-B14F-4D97-AF65-F5344CB8AC3E}">
        <p14:creationId xmlns:p14="http://schemas.microsoft.com/office/powerpoint/2010/main" val="45350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3/30/2025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6302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3/30/2025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6777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3/30/2025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2317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3/30/2025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6944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3/30/2025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8598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3/30/2025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5800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3/30/2025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3933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3/30/2025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9799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3/30/2025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6461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3/30/2025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9296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3/30/2025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8970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3/30/2025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71822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rinoutdoors.com/miniatur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s://erinoutdoors.com/miniatur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altyone.com.au/?srsltid=AfmBOooRdoUKqZHVRG6yxs0MPh7AWgRr4C0hKVZhkLGvsi9qzUOMb_8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erinoutdoors.com/miniatur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erinoutdoors.com/miniatures" TargetMode="External"/><Relationship Id="rId4" Type="http://schemas.openxmlformats.org/officeDocument/2006/relationships/hyperlink" Target="https://saltyone.com.au/?srsltid=AfmBOooRdoUKqZHVRG6yxs0MPh7AWgRr4C0hKVZhkLGvsi9qzUOMb_8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erinoutdoors.com/miniatures" TargetMode="External"/><Relationship Id="rId4" Type="http://schemas.openxmlformats.org/officeDocument/2006/relationships/hyperlink" Target="https://saltyone.com.au/?srsltid=AfmBOooRdoUKqZHVRG6yxs0MPh7AWgRr4C0hKVZhkLGvsi9qzUOMb_8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avidgilliver.com/portfolio/little-peop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s://davidgilliver.com/portfolio/little-peop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hyperlink" Target="https://davidgilliver.com/portfolio/little-peop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hyperlink" Target="https://erinoutdoors.com/miniatur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mall figurine on a leaf&#10;&#10;AI-generated content may be incorrect.">
            <a:extLst>
              <a:ext uri="{FF2B5EF4-FFF2-40B4-BE49-F238E27FC236}">
                <a16:creationId xmlns:a16="http://schemas.microsoft.com/office/drawing/2014/main" id="{966C875F-D8DE-B5E3-14EF-10CA7DD51390}"/>
              </a:ext>
            </a:extLst>
          </p:cNvPr>
          <p:cNvPicPr>
            <a:picLocks noChangeAspect="1"/>
          </p:cNvPicPr>
          <p:nvPr/>
        </p:nvPicPr>
        <p:blipFill>
          <a:blip r:embed="rId3">
            <a:extLst>
              <a:ext uri="{28A0092B-C50C-407E-A947-70E740481C1C}">
                <a14:useLocalDpi xmlns:a14="http://schemas.microsoft.com/office/drawing/2010/main" val="0"/>
              </a:ext>
            </a:extLst>
          </a:blip>
          <a:srcRect b="15730"/>
          <a:stretch/>
        </p:blipFill>
        <p:spPr>
          <a:xfrm>
            <a:off x="1" y="10"/>
            <a:ext cx="12192000" cy="6857989"/>
          </a:xfrm>
          <a:prstGeom prst="rect">
            <a:avLst/>
          </a:prstGeom>
        </p:spPr>
      </p:pic>
      <p:sp>
        <p:nvSpPr>
          <p:cNvPr id="19" name="Rectangle 18">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EEE3E-A3E6-C7FC-5CDF-25D149375C37}"/>
              </a:ext>
            </a:extLst>
          </p:cNvPr>
          <p:cNvSpPr>
            <a:spLocks noGrp="1"/>
          </p:cNvSpPr>
          <p:nvPr>
            <p:ph type="ctrTitle"/>
          </p:nvPr>
        </p:nvSpPr>
        <p:spPr>
          <a:xfrm>
            <a:off x="1833541" y="990599"/>
            <a:ext cx="5619054" cy="4849091"/>
          </a:xfrm>
        </p:spPr>
        <p:txBody>
          <a:bodyPr anchor="ctr">
            <a:normAutofit/>
          </a:bodyPr>
          <a:lstStyle/>
          <a:p>
            <a:pPr algn="r"/>
            <a:r>
              <a:rPr lang="en-AU">
                <a:solidFill>
                  <a:srgbClr val="FFFFFF"/>
                </a:solidFill>
              </a:rPr>
              <a:t>Perspectives and Response</a:t>
            </a:r>
          </a:p>
        </p:txBody>
      </p:sp>
      <p:sp>
        <p:nvSpPr>
          <p:cNvPr id="3" name="Subtitle 2">
            <a:extLst>
              <a:ext uri="{FF2B5EF4-FFF2-40B4-BE49-F238E27FC236}">
                <a16:creationId xmlns:a16="http://schemas.microsoft.com/office/drawing/2014/main" id="{8514D75A-D87C-C2C9-CF1E-4C6F5540264D}"/>
              </a:ext>
            </a:extLst>
          </p:cNvPr>
          <p:cNvSpPr>
            <a:spLocks noGrp="1"/>
          </p:cNvSpPr>
          <p:nvPr>
            <p:ph type="subTitle" idx="1"/>
          </p:nvPr>
        </p:nvSpPr>
        <p:spPr>
          <a:xfrm>
            <a:off x="8712865" y="1447799"/>
            <a:ext cx="2891306" cy="4076699"/>
          </a:xfrm>
        </p:spPr>
        <p:txBody>
          <a:bodyPr anchor="ctr">
            <a:normAutofit/>
          </a:bodyPr>
          <a:lstStyle/>
          <a:p>
            <a:r>
              <a:rPr lang="en-AU" sz="2800" dirty="0">
                <a:solidFill>
                  <a:srgbClr val="FFFFFF"/>
                </a:solidFill>
              </a:rPr>
              <a:t>Year 8 Assignment Task</a:t>
            </a:r>
          </a:p>
        </p:txBody>
      </p:sp>
      <p:cxnSp>
        <p:nvCxnSpPr>
          <p:cNvPr id="21" name="Straight Connector 20">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9924B0-D1C3-A07E-03CA-B0E54B11B7C8}"/>
              </a:ext>
            </a:extLst>
          </p:cNvPr>
          <p:cNvSpPr txBox="1"/>
          <p:nvPr/>
        </p:nvSpPr>
        <p:spPr>
          <a:xfrm>
            <a:off x="3429000" y="6355956"/>
            <a:ext cx="3559629" cy="369332"/>
          </a:xfrm>
          <a:prstGeom prst="rect">
            <a:avLst/>
          </a:prstGeom>
          <a:noFill/>
        </p:spPr>
        <p:txBody>
          <a:bodyPr wrap="square" rtlCol="0">
            <a:spAutoFit/>
          </a:bodyPr>
          <a:lstStyle/>
          <a:p>
            <a:r>
              <a:rPr lang="en-AU" dirty="0"/>
              <a:t>(Hutton, B. ‘Giant Flower’, 2025)</a:t>
            </a:r>
          </a:p>
        </p:txBody>
      </p:sp>
    </p:spTree>
    <p:extLst>
      <p:ext uri="{BB962C8B-B14F-4D97-AF65-F5344CB8AC3E}">
        <p14:creationId xmlns:p14="http://schemas.microsoft.com/office/powerpoint/2010/main" val="29164506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2EEBCB-22B7-0306-47E9-FDE6BD33542D}"/>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1027ECA1-4655-E48C-273B-3EA5305C5A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8FBD525-4755-8864-825A-B9E5E2603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4D165305-E27B-DFC3-355E-20DE42553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69CF70BD-70D9-AE10-2AE0-6D07FC6A00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2E0B79-75C5-F2AB-6F1E-30B8A7287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9C59D7C-8D7B-72CC-6EDF-B7DFB90BE749}"/>
              </a:ext>
            </a:extLst>
          </p:cNvPr>
          <p:cNvSpPr txBox="1"/>
          <p:nvPr/>
        </p:nvSpPr>
        <p:spPr>
          <a:xfrm>
            <a:off x="3026229" y="6229279"/>
            <a:ext cx="6487885" cy="369332"/>
          </a:xfrm>
          <a:prstGeom prst="rect">
            <a:avLst/>
          </a:prstGeom>
          <a:noFill/>
        </p:spPr>
        <p:txBody>
          <a:bodyPr wrap="square" rtlCol="0">
            <a:spAutoFit/>
          </a:bodyPr>
          <a:lstStyle/>
          <a:p>
            <a:pPr algn="ctr"/>
            <a:r>
              <a:rPr lang="en-AU" dirty="0">
                <a:hlinkClick r:id="rId3"/>
              </a:rPr>
              <a:t>Miniatures</a:t>
            </a:r>
            <a:endParaRPr lang="en-AU" dirty="0"/>
          </a:p>
        </p:txBody>
      </p:sp>
      <p:pic>
        <p:nvPicPr>
          <p:cNvPr id="9" name="Picture 8" descr="A miniature figure standing in a snowy forest&#10;&#10;AI-generated content may be incorrect.">
            <a:extLst>
              <a:ext uri="{FF2B5EF4-FFF2-40B4-BE49-F238E27FC236}">
                <a16:creationId xmlns:a16="http://schemas.microsoft.com/office/drawing/2014/main" id="{FAE0BEE0-0A4C-6F12-E8E7-2B0E5C3D8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194" y="873284"/>
            <a:ext cx="3594281" cy="5111433"/>
          </a:xfrm>
          <a:prstGeom prst="rect">
            <a:avLst/>
          </a:prstGeom>
        </p:spPr>
      </p:pic>
      <p:sp>
        <p:nvSpPr>
          <p:cNvPr id="10" name="TextBox 9">
            <a:extLst>
              <a:ext uri="{FF2B5EF4-FFF2-40B4-BE49-F238E27FC236}">
                <a16:creationId xmlns:a16="http://schemas.microsoft.com/office/drawing/2014/main" id="{5FB4BAE7-8126-109E-99BF-2A5CA7F976FB}"/>
              </a:ext>
            </a:extLst>
          </p:cNvPr>
          <p:cNvSpPr txBox="1"/>
          <p:nvPr/>
        </p:nvSpPr>
        <p:spPr>
          <a:xfrm>
            <a:off x="5627914" y="1872343"/>
            <a:ext cx="5687786" cy="2554545"/>
          </a:xfrm>
          <a:prstGeom prst="rect">
            <a:avLst/>
          </a:prstGeom>
          <a:noFill/>
        </p:spPr>
        <p:txBody>
          <a:bodyPr wrap="square" rtlCol="0">
            <a:spAutoFit/>
          </a:bodyPr>
          <a:lstStyle/>
          <a:p>
            <a:r>
              <a:rPr lang="en-AU" sz="3200" dirty="0"/>
              <a:t>What do we see?</a:t>
            </a:r>
          </a:p>
          <a:p>
            <a:endParaRPr lang="en-AU" sz="3200" dirty="0"/>
          </a:p>
          <a:p>
            <a:r>
              <a:rPr lang="en-AU" sz="3200" dirty="0"/>
              <a:t>Why do you say that?</a:t>
            </a:r>
          </a:p>
          <a:p>
            <a:endParaRPr lang="en-AU" sz="3200" dirty="0"/>
          </a:p>
          <a:p>
            <a:r>
              <a:rPr lang="en-AU" sz="3200" dirty="0"/>
              <a:t>Tell me more about this image?</a:t>
            </a:r>
          </a:p>
        </p:txBody>
      </p:sp>
      <p:sp>
        <p:nvSpPr>
          <p:cNvPr id="12" name="TextBox 11">
            <a:extLst>
              <a:ext uri="{FF2B5EF4-FFF2-40B4-BE49-F238E27FC236}">
                <a16:creationId xmlns:a16="http://schemas.microsoft.com/office/drawing/2014/main" id="{7EB4CFE2-4E97-3A2F-2C8A-2EB5AC386A52}"/>
              </a:ext>
            </a:extLst>
          </p:cNvPr>
          <p:cNvSpPr txBox="1"/>
          <p:nvPr/>
        </p:nvSpPr>
        <p:spPr>
          <a:xfrm>
            <a:off x="5434693" y="5623352"/>
            <a:ext cx="4732564" cy="369332"/>
          </a:xfrm>
          <a:prstGeom prst="rect">
            <a:avLst/>
          </a:prstGeom>
          <a:noFill/>
        </p:spPr>
        <p:txBody>
          <a:bodyPr wrap="square">
            <a:spAutoFit/>
          </a:bodyPr>
          <a:lstStyle/>
          <a:p>
            <a:r>
              <a:rPr lang="en-AU" dirty="0"/>
              <a:t>(Outdoors, E. ‘Sweet Potato Mountain’, 2024)</a:t>
            </a:r>
          </a:p>
        </p:txBody>
      </p:sp>
    </p:spTree>
    <p:extLst>
      <p:ext uri="{BB962C8B-B14F-4D97-AF65-F5344CB8AC3E}">
        <p14:creationId xmlns:p14="http://schemas.microsoft.com/office/powerpoint/2010/main" val="259084151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01AD6E-2A6F-3481-7749-EDF8E003BB46}"/>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FB96DA9-257F-D644-61A7-85F090AA91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F1185B-40D6-3472-632B-B88401E2D6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1749B688-FF5F-0561-567D-BF3F3186B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94DA2DF1-8F16-E38F-8632-1169AA317E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C64F63-A5D4-3BF9-E836-48ECC922D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CA7F147-2F15-B8BD-9FB5-CFCD35989447}"/>
              </a:ext>
            </a:extLst>
          </p:cNvPr>
          <p:cNvSpPr txBox="1"/>
          <p:nvPr/>
        </p:nvSpPr>
        <p:spPr>
          <a:xfrm>
            <a:off x="3026229" y="6229279"/>
            <a:ext cx="6487885" cy="369332"/>
          </a:xfrm>
          <a:prstGeom prst="rect">
            <a:avLst/>
          </a:prstGeom>
          <a:noFill/>
        </p:spPr>
        <p:txBody>
          <a:bodyPr wrap="square" rtlCol="0">
            <a:spAutoFit/>
          </a:bodyPr>
          <a:lstStyle/>
          <a:p>
            <a:pPr algn="ctr"/>
            <a:r>
              <a:rPr lang="en-AU" dirty="0">
                <a:hlinkClick r:id="rId3"/>
              </a:rPr>
              <a:t>Miniatures</a:t>
            </a:r>
            <a:endParaRPr lang="en-AU" dirty="0"/>
          </a:p>
        </p:txBody>
      </p:sp>
      <p:pic>
        <p:nvPicPr>
          <p:cNvPr id="3" name="Picture 2">
            <a:extLst>
              <a:ext uri="{FF2B5EF4-FFF2-40B4-BE49-F238E27FC236}">
                <a16:creationId xmlns:a16="http://schemas.microsoft.com/office/drawing/2014/main" id="{2956F2F7-F591-87FC-6949-7493B116EE3A}"/>
              </a:ext>
            </a:extLst>
          </p:cNvPr>
          <p:cNvPicPr>
            <a:picLocks noChangeAspect="1"/>
          </p:cNvPicPr>
          <p:nvPr/>
        </p:nvPicPr>
        <p:blipFill>
          <a:blip r:embed="rId4"/>
          <a:stretch>
            <a:fillRect/>
          </a:stretch>
        </p:blipFill>
        <p:spPr>
          <a:xfrm>
            <a:off x="1527518" y="854985"/>
            <a:ext cx="3534340" cy="4810343"/>
          </a:xfrm>
          <a:prstGeom prst="rect">
            <a:avLst/>
          </a:prstGeom>
        </p:spPr>
      </p:pic>
      <p:pic>
        <p:nvPicPr>
          <p:cNvPr id="6" name="Picture 5">
            <a:extLst>
              <a:ext uri="{FF2B5EF4-FFF2-40B4-BE49-F238E27FC236}">
                <a16:creationId xmlns:a16="http://schemas.microsoft.com/office/drawing/2014/main" id="{49801EB5-758D-3F7F-1145-FBB4AF8093F1}"/>
              </a:ext>
            </a:extLst>
          </p:cNvPr>
          <p:cNvPicPr>
            <a:picLocks noChangeAspect="1"/>
          </p:cNvPicPr>
          <p:nvPr/>
        </p:nvPicPr>
        <p:blipFill>
          <a:blip r:embed="rId5"/>
          <a:stretch>
            <a:fillRect/>
          </a:stretch>
        </p:blipFill>
        <p:spPr>
          <a:xfrm>
            <a:off x="6096000" y="837089"/>
            <a:ext cx="4263342" cy="4884002"/>
          </a:xfrm>
          <a:prstGeom prst="rect">
            <a:avLst/>
          </a:prstGeom>
        </p:spPr>
      </p:pic>
      <p:sp>
        <p:nvSpPr>
          <p:cNvPr id="8" name="TextBox 7">
            <a:extLst>
              <a:ext uri="{FF2B5EF4-FFF2-40B4-BE49-F238E27FC236}">
                <a16:creationId xmlns:a16="http://schemas.microsoft.com/office/drawing/2014/main" id="{981F7ACC-F5D3-A3F1-A6C4-9C2B35D6648D}"/>
              </a:ext>
            </a:extLst>
          </p:cNvPr>
          <p:cNvSpPr txBox="1"/>
          <p:nvPr/>
        </p:nvSpPr>
        <p:spPr>
          <a:xfrm>
            <a:off x="6689271" y="5764339"/>
            <a:ext cx="6096000" cy="369332"/>
          </a:xfrm>
          <a:prstGeom prst="rect">
            <a:avLst/>
          </a:prstGeom>
          <a:noFill/>
        </p:spPr>
        <p:txBody>
          <a:bodyPr wrap="square">
            <a:spAutoFit/>
          </a:bodyPr>
          <a:lstStyle/>
          <a:p>
            <a:r>
              <a:rPr lang="en-AU" dirty="0"/>
              <a:t>(Outdoors, E. ‘Oero Sonic’, 2024)</a:t>
            </a:r>
          </a:p>
        </p:txBody>
      </p:sp>
      <p:sp>
        <p:nvSpPr>
          <p:cNvPr id="12" name="TextBox 11">
            <a:extLst>
              <a:ext uri="{FF2B5EF4-FFF2-40B4-BE49-F238E27FC236}">
                <a16:creationId xmlns:a16="http://schemas.microsoft.com/office/drawing/2014/main" id="{578222D7-626F-8C21-CA8E-4CCB214578DD}"/>
              </a:ext>
            </a:extLst>
          </p:cNvPr>
          <p:cNvSpPr txBox="1"/>
          <p:nvPr/>
        </p:nvSpPr>
        <p:spPr>
          <a:xfrm>
            <a:off x="1527517" y="5751825"/>
            <a:ext cx="6498770" cy="369332"/>
          </a:xfrm>
          <a:prstGeom prst="rect">
            <a:avLst/>
          </a:prstGeom>
          <a:noFill/>
        </p:spPr>
        <p:txBody>
          <a:bodyPr wrap="square">
            <a:spAutoFit/>
          </a:bodyPr>
          <a:lstStyle/>
          <a:p>
            <a:r>
              <a:rPr lang="en-AU" dirty="0"/>
              <a:t>(Outdoors, E. ‘Untitled’, 2024)</a:t>
            </a:r>
          </a:p>
        </p:txBody>
      </p:sp>
    </p:spTree>
    <p:extLst>
      <p:ext uri="{BB962C8B-B14F-4D97-AF65-F5344CB8AC3E}">
        <p14:creationId xmlns:p14="http://schemas.microsoft.com/office/powerpoint/2010/main" val="20520823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C07BEE-AD1D-BC0A-809C-025705B8B893}"/>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14E2A44D-585A-B3EE-F52D-9C23108FB6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D1C485-7E4F-43F0-9C76-4917FC5B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2D01E3FD-9FEE-E06A-9226-BEA2AF9D9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4EF993BB-FD19-95E7-B58F-858775A840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AADAAE-588D-A6B2-D988-34D540541A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49A9644-17BA-193D-BF0E-AF071DDB09AB}"/>
              </a:ext>
            </a:extLst>
          </p:cNvPr>
          <p:cNvSpPr txBox="1"/>
          <p:nvPr/>
        </p:nvSpPr>
        <p:spPr>
          <a:xfrm>
            <a:off x="1001486" y="1447801"/>
            <a:ext cx="10390414" cy="5016758"/>
          </a:xfrm>
          <a:prstGeom prst="rect">
            <a:avLst/>
          </a:prstGeom>
          <a:noFill/>
        </p:spPr>
        <p:txBody>
          <a:bodyPr wrap="square" rtlCol="0">
            <a:spAutoFit/>
          </a:bodyPr>
          <a:lstStyle/>
          <a:p>
            <a:pPr algn="ctr"/>
            <a:r>
              <a:rPr lang="en-AU" sz="3200" dirty="0"/>
              <a:t>How do you think they created these? </a:t>
            </a:r>
          </a:p>
          <a:p>
            <a:pPr algn="ctr"/>
            <a:endParaRPr lang="en-AU" sz="3200" dirty="0"/>
          </a:p>
          <a:p>
            <a:pPr algn="ctr"/>
            <a:r>
              <a:rPr lang="en-AU" sz="3200" dirty="0"/>
              <a:t>Tell me what sort of materials were used? What materials would you use?</a:t>
            </a:r>
          </a:p>
          <a:p>
            <a:pPr algn="ctr"/>
            <a:endParaRPr lang="en-AU" sz="3200" dirty="0"/>
          </a:p>
          <a:p>
            <a:pPr algn="ctr"/>
            <a:r>
              <a:rPr lang="en-AU" sz="3200" dirty="0"/>
              <a:t>Tell me the type of design process used?</a:t>
            </a:r>
            <a:br>
              <a:rPr lang="en-AU" sz="3200" dirty="0"/>
            </a:br>
            <a:r>
              <a:rPr lang="en-AU" sz="3200" dirty="0"/>
              <a:t>How would you design a photograph like this?</a:t>
            </a:r>
          </a:p>
          <a:p>
            <a:pPr algn="ctr"/>
            <a:endParaRPr lang="en-AU" sz="3200" dirty="0"/>
          </a:p>
          <a:p>
            <a:pPr algn="ctr"/>
            <a:endParaRPr lang="en-AU" sz="3200" dirty="0"/>
          </a:p>
          <a:p>
            <a:endParaRPr lang="en-AU" sz="3200" dirty="0"/>
          </a:p>
        </p:txBody>
      </p:sp>
    </p:spTree>
    <p:extLst>
      <p:ext uri="{BB962C8B-B14F-4D97-AF65-F5344CB8AC3E}">
        <p14:creationId xmlns:p14="http://schemas.microsoft.com/office/powerpoint/2010/main" val="38648626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8B24D4-9CD3-FEC8-C748-8F684F330D8F}"/>
            </a:ext>
          </a:extLst>
        </p:cNvPr>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F4B401-CFF6-020C-5C68-70AF41462F5F}"/>
              </a:ext>
            </a:extLst>
          </p:cNvPr>
          <p:cNvSpPr txBox="1"/>
          <p:nvPr/>
        </p:nvSpPr>
        <p:spPr>
          <a:xfrm>
            <a:off x="703400" y="908651"/>
            <a:ext cx="3620882" cy="3640345"/>
          </a:xfrm>
          <a:prstGeom prst="rect">
            <a:avLst/>
          </a:prstGeom>
        </p:spPr>
        <p:txBody>
          <a:bodyPr vert="horz" lIns="91440" tIns="45720" rIns="91440" bIns="45720" rtlCol="0" anchor="t">
            <a:normAutofit/>
          </a:bodyPr>
          <a:lstStyle/>
          <a:p>
            <a:pPr>
              <a:spcBef>
                <a:spcPct val="0"/>
              </a:spcBef>
              <a:spcAft>
                <a:spcPts val="600"/>
              </a:spcAft>
            </a:pPr>
            <a:r>
              <a:rPr lang="en-US" sz="4000" cap="all" spc="30">
                <a:latin typeface="+mj-lt"/>
                <a:ea typeface="+mj-ea"/>
                <a:cs typeface="+mj-cs"/>
              </a:rPr>
              <a:t>INDIGENOUS PERSPECTIVES</a:t>
            </a:r>
          </a:p>
        </p:txBody>
      </p:sp>
      <p:sp>
        <p:nvSpPr>
          <p:cNvPr id="4" name="TextBox 3">
            <a:extLst>
              <a:ext uri="{FF2B5EF4-FFF2-40B4-BE49-F238E27FC236}">
                <a16:creationId xmlns:a16="http://schemas.microsoft.com/office/drawing/2014/main" id="{7663A7EE-8D80-548C-3682-A8FD032FC6BB}"/>
              </a:ext>
            </a:extLst>
          </p:cNvPr>
          <p:cNvSpPr txBox="1"/>
          <p:nvPr/>
        </p:nvSpPr>
        <p:spPr>
          <a:xfrm>
            <a:off x="656841" y="2079725"/>
            <a:ext cx="3380437" cy="850392"/>
          </a:xfrm>
          <a:prstGeom prst="rect">
            <a:avLst/>
          </a:prstGeom>
        </p:spPr>
        <p:txBody>
          <a:bodyPr vert="horz" lIns="91440" tIns="45720" rIns="91440" bIns="45720" rtlCol="0" anchor="b">
            <a:normAutofit/>
          </a:bodyPr>
          <a:lstStyle/>
          <a:p>
            <a:pPr algn="ctr">
              <a:lnSpc>
                <a:spcPct val="110000"/>
              </a:lnSpc>
              <a:spcBef>
                <a:spcPts val="1000"/>
              </a:spcBef>
            </a:pPr>
            <a:r>
              <a:rPr lang="en-US" dirty="0">
                <a:hlinkClick r:id="rId3"/>
              </a:rPr>
              <a:t>Salty One – Modern Aboriginal Photographic Art </a:t>
            </a:r>
            <a:r>
              <a:rPr lang="en-US" dirty="0" err="1">
                <a:hlinkClick r:id="rId3"/>
              </a:rPr>
              <a:t>Prints</a:t>
            </a:r>
            <a:r>
              <a:rPr lang="en-US" dirty="0" err="1">
                <a:hlinkClick r:id="rId4"/>
              </a:rPr>
              <a:t>s</a:t>
            </a:r>
            <a:endParaRPr lang="en-US" dirty="0"/>
          </a:p>
        </p:txBody>
      </p:sp>
      <p:cxnSp>
        <p:nvCxnSpPr>
          <p:cNvPr id="42" name="Straight Connector 4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circular pattern in sand&#10;&#10;AI-generated content may be incorrect.">
            <a:extLst>
              <a:ext uri="{FF2B5EF4-FFF2-40B4-BE49-F238E27FC236}">
                <a16:creationId xmlns:a16="http://schemas.microsoft.com/office/drawing/2014/main" id="{3A943E6A-8CB8-F64D-8362-549AA45EB968}"/>
              </a:ext>
            </a:extLst>
          </p:cNvPr>
          <p:cNvPicPr>
            <a:picLocks noChangeAspect="1"/>
          </p:cNvPicPr>
          <p:nvPr/>
        </p:nvPicPr>
        <p:blipFill>
          <a:blip r:embed="rId5">
            <a:extLst>
              <a:ext uri="{28A0092B-C50C-407E-A947-70E740481C1C}">
                <a14:useLocalDpi xmlns:a14="http://schemas.microsoft.com/office/drawing/2010/main" val="0"/>
              </a:ext>
            </a:extLst>
          </a:blip>
          <a:srcRect t="3498" r="2" b="112"/>
          <a:stretch/>
        </p:blipFill>
        <p:spPr>
          <a:xfrm>
            <a:off x="4876158" y="10"/>
            <a:ext cx="7315841" cy="6857990"/>
          </a:xfrm>
          <a:prstGeom prst="rect">
            <a:avLst/>
          </a:prstGeom>
        </p:spPr>
      </p:pic>
      <p:sp>
        <p:nvSpPr>
          <p:cNvPr id="9" name="TextBox 8">
            <a:extLst>
              <a:ext uri="{FF2B5EF4-FFF2-40B4-BE49-F238E27FC236}">
                <a16:creationId xmlns:a16="http://schemas.microsoft.com/office/drawing/2014/main" id="{FE868FB2-437D-CF54-E9F1-DFB4CDFDFA5C}"/>
              </a:ext>
            </a:extLst>
          </p:cNvPr>
          <p:cNvSpPr txBox="1"/>
          <p:nvPr/>
        </p:nvSpPr>
        <p:spPr>
          <a:xfrm>
            <a:off x="312420" y="6134100"/>
            <a:ext cx="4251960" cy="369332"/>
          </a:xfrm>
          <a:prstGeom prst="rect">
            <a:avLst/>
          </a:prstGeom>
          <a:noFill/>
        </p:spPr>
        <p:txBody>
          <a:bodyPr wrap="square" rtlCol="0">
            <a:spAutoFit/>
          </a:bodyPr>
          <a:lstStyle/>
          <a:p>
            <a:pPr algn="ctr"/>
            <a:r>
              <a:rPr lang="en-AU" dirty="0"/>
              <a:t>Salty One, ‘</a:t>
            </a:r>
            <a:r>
              <a:rPr lang="en-AU" dirty="0" err="1"/>
              <a:t>Centered</a:t>
            </a:r>
            <a:r>
              <a:rPr lang="en-AU" dirty="0"/>
              <a:t>’, 2024</a:t>
            </a:r>
          </a:p>
        </p:txBody>
      </p:sp>
    </p:spTree>
    <p:extLst>
      <p:ext uri="{BB962C8B-B14F-4D97-AF65-F5344CB8AC3E}">
        <p14:creationId xmlns:p14="http://schemas.microsoft.com/office/powerpoint/2010/main" val="115803680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52B844-3A40-2F55-F4C9-013BED07A0EF}"/>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5E765DF9-4F3F-65CA-6F65-6C8DA0C04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856759-26BD-5EDE-1F80-BFA89E46DE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2EF2BD63-DDAD-436A-811D-F93A5B563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E0F32EFF-16F4-43CD-E28A-0578928B7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4109C3-0421-2ED6-FD88-53FDAC2B84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87E5F5F-3D6B-42D4-41FB-D0989BA6BDBC}"/>
              </a:ext>
            </a:extLst>
          </p:cNvPr>
          <p:cNvPicPr>
            <a:picLocks noChangeAspect="1"/>
          </p:cNvPicPr>
          <p:nvPr/>
        </p:nvPicPr>
        <p:blipFill>
          <a:blip r:embed="rId3"/>
          <a:stretch>
            <a:fillRect/>
          </a:stretch>
        </p:blipFill>
        <p:spPr>
          <a:xfrm>
            <a:off x="576378" y="1260140"/>
            <a:ext cx="7227745" cy="3970310"/>
          </a:xfrm>
          <a:prstGeom prst="rect">
            <a:avLst/>
          </a:prstGeom>
        </p:spPr>
      </p:pic>
      <p:sp>
        <p:nvSpPr>
          <p:cNvPr id="4" name="TextBox 3">
            <a:extLst>
              <a:ext uri="{FF2B5EF4-FFF2-40B4-BE49-F238E27FC236}">
                <a16:creationId xmlns:a16="http://schemas.microsoft.com/office/drawing/2014/main" id="{425061FC-D454-E5C0-3DC2-588065B4E0AE}"/>
              </a:ext>
            </a:extLst>
          </p:cNvPr>
          <p:cNvSpPr txBox="1"/>
          <p:nvPr/>
        </p:nvSpPr>
        <p:spPr>
          <a:xfrm>
            <a:off x="8001750" y="1260132"/>
            <a:ext cx="3901440" cy="3970318"/>
          </a:xfrm>
          <a:prstGeom prst="rect">
            <a:avLst/>
          </a:prstGeom>
          <a:noFill/>
        </p:spPr>
        <p:txBody>
          <a:bodyPr wrap="square" rtlCol="0">
            <a:spAutoFit/>
          </a:bodyPr>
          <a:lstStyle/>
          <a:p>
            <a:r>
              <a:rPr lang="en-AU" sz="2800" dirty="0"/>
              <a:t>Tell me the type of perspective this is?</a:t>
            </a:r>
          </a:p>
          <a:p>
            <a:endParaRPr lang="en-AU" sz="2800" dirty="0"/>
          </a:p>
          <a:p>
            <a:r>
              <a:rPr lang="en-AU" sz="2800" dirty="0"/>
              <a:t>How and what was the process of this image?</a:t>
            </a:r>
          </a:p>
          <a:p>
            <a:endParaRPr lang="en-AU" sz="2800" dirty="0"/>
          </a:p>
          <a:p>
            <a:r>
              <a:rPr lang="en-AU" sz="2800" dirty="0"/>
              <a:t>Tell me if you understand the meaning of this image?</a:t>
            </a:r>
          </a:p>
        </p:txBody>
      </p:sp>
      <p:sp>
        <p:nvSpPr>
          <p:cNvPr id="6" name="TextBox 5">
            <a:extLst>
              <a:ext uri="{FF2B5EF4-FFF2-40B4-BE49-F238E27FC236}">
                <a16:creationId xmlns:a16="http://schemas.microsoft.com/office/drawing/2014/main" id="{DBE5B37A-56D2-17EC-F79D-24758856143E}"/>
              </a:ext>
            </a:extLst>
          </p:cNvPr>
          <p:cNvSpPr txBox="1"/>
          <p:nvPr/>
        </p:nvSpPr>
        <p:spPr>
          <a:xfrm>
            <a:off x="3200400" y="6151462"/>
            <a:ext cx="6096000" cy="375937"/>
          </a:xfrm>
          <a:prstGeom prst="rect">
            <a:avLst/>
          </a:prstGeom>
          <a:noFill/>
        </p:spPr>
        <p:txBody>
          <a:bodyPr wrap="square">
            <a:spAutoFit/>
          </a:bodyPr>
          <a:lstStyle/>
          <a:p>
            <a:pPr algn="ctr">
              <a:lnSpc>
                <a:spcPct val="110000"/>
              </a:lnSpc>
              <a:spcBef>
                <a:spcPts val="1000"/>
              </a:spcBef>
            </a:pPr>
            <a:r>
              <a:rPr lang="en-US" dirty="0">
                <a:hlinkClick r:id="rId4"/>
              </a:rPr>
              <a:t>Salty One – Modern Aboriginal Photographic Art </a:t>
            </a:r>
            <a:r>
              <a:rPr lang="en-US" dirty="0" err="1">
                <a:hlinkClick r:id="rId4"/>
              </a:rPr>
              <a:t>Prints</a:t>
            </a:r>
            <a:r>
              <a:rPr lang="en-US" dirty="0" err="1">
                <a:hlinkClick r:id="rId5"/>
              </a:rPr>
              <a:t>s</a:t>
            </a:r>
            <a:endParaRPr lang="en-US" dirty="0"/>
          </a:p>
        </p:txBody>
      </p:sp>
      <p:sp>
        <p:nvSpPr>
          <p:cNvPr id="7" name="TextBox 6">
            <a:extLst>
              <a:ext uri="{FF2B5EF4-FFF2-40B4-BE49-F238E27FC236}">
                <a16:creationId xmlns:a16="http://schemas.microsoft.com/office/drawing/2014/main" id="{A7BE7877-3E06-E12C-EB4E-E302AB14BECF}"/>
              </a:ext>
            </a:extLst>
          </p:cNvPr>
          <p:cNvSpPr txBox="1"/>
          <p:nvPr/>
        </p:nvSpPr>
        <p:spPr>
          <a:xfrm>
            <a:off x="800100" y="5400090"/>
            <a:ext cx="6652260" cy="369332"/>
          </a:xfrm>
          <a:prstGeom prst="rect">
            <a:avLst/>
          </a:prstGeom>
          <a:noFill/>
        </p:spPr>
        <p:txBody>
          <a:bodyPr wrap="square" rtlCol="0">
            <a:spAutoFit/>
          </a:bodyPr>
          <a:lstStyle/>
          <a:p>
            <a:pPr algn="ctr"/>
            <a:r>
              <a:rPr lang="en-AU" dirty="0"/>
              <a:t>Salty One, Working Together #4,2024</a:t>
            </a:r>
          </a:p>
        </p:txBody>
      </p:sp>
    </p:spTree>
    <p:extLst>
      <p:ext uri="{BB962C8B-B14F-4D97-AF65-F5344CB8AC3E}">
        <p14:creationId xmlns:p14="http://schemas.microsoft.com/office/powerpoint/2010/main" val="325924925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DC4DE9-C256-CDC5-C438-BC839DCE0E9F}"/>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854414E9-7FB1-6B03-D777-330907AE9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2406CA-36B3-B75B-86A2-819A2315F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7E8A27C6-4ECF-8125-41D0-53B84F3A9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33D0C26-5BF8-5C24-659E-F23915529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AB92FD9-9526-6A5C-E824-3C0408718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A5F5EBE-1917-2EED-71E9-9FE25F22F89D}"/>
              </a:ext>
            </a:extLst>
          </p:cNvPr>
          <p:cNvSpPr txBox="1"/>
          <p:nvPr/>
        </p:nvSpPr>
        <p:spPr>
          <a:xfrm>
            <a:off x="6918960" y="2121957"/>
            <a:ext cx="3901440" cy="2677656"/>
          </a:xfrm>
          <a:prstGeom prst="rect">
            <a:avLst/>
          </a:prstGeom>
          <a:noFill/>
        </p:spPr>
        <p:txBody>
          <a:bodyPr wrap="square" rtlCol="0">
            <a:spAutoFit/>
          </a:bodyPr>
          <a:lstStyle/>
          <a:p>
            <a:r>
              <a:rPr lang="en-AU" sz="2800" dirty="0"/>
              <a:t>Is there significance of this image and the picture in the sand?</a:t>
            </a:r>
          </a:p>
          <a:p>
            <a:endParaRPr lang="en-AU" sz="2800" dirty="0"/>
          </a:p>
          <a:p>
            <a:r>
              <a:rPr lang="en-AU" sz="2800" dirty="0"/>
              <a:t>What materials would be used?</a:t>
            </a:r>
          </a:p>
        </p:txBody>
      </p:sp>
      <p:pic>
        <p:nvPicPr>
          <p:cNvPr id="5" name="Picture 4">
            <a:extLst>
              <a:ext uri="{FF2B5EF4-FFF2-40B4-BE49-F238E27FC236}">
                <a16:creationId xmlns:a16="http://schemas.microsoft.com/office/drawing/2014/main" id="{44F38C28-087E-FDEE-8567-54A12AFD26F7}"/>
              </a:ext>
            </a:extLst>
          </p:cNvPr>
          <p:cNvPicPr>
            <a:picLocks noChangeAspect="1"/>
          </p:cNvPicPr>
          <p:nvPr/>
        </p:nvPicPr>
        <p:blipFill>
          <a:blip r:embed="rId3"/>
          <a:stretch>
            <a:fillRect/>
          </a:stretch>
        </p:blipFill>
        <p:spPr>
          <a:xfrm>
            <a:off x="1523741" y="784743"/>
            <a:ext cx="4954268" cy="5288514"/>
          </a:xfrm>
          <a:prstGeom prst="rect">
            <a:avLst/>
          </a:prstGeom>
        </p:spPr>
      </p:pic>
      <p:sp>
        <p:nvSpPr>
          <p:cNvPr id="6" name="TextBox 5">
            <a:extLst>
              <a:ext uri="{FF2B5EF4-FFF2-40B4-BE49-F238E27FC236}">
                <a16:creationId xmlns:a16="http://schemas.microsoft.com/office/drawing/2014/main" id="{FF0A33DE-8012-0ED8-D29E-3A8EFA16B314}"/>
              </a:ext>
            </a:extLst>
          </p:cNvPr>
          <p:cNvSpPr txBox="1"/>
          <p:nvPr/>
        </p:nvSpPr>
        <p:spPr>
          <a:xfrm>
            <a:off x="6690360" y="5692264"/>
            <a:ext cx="4998720" cy="380993"/>
          </a:xfrm>
          <a:prstGeom prst="rect">
            <a:avLst/>
          </a:prstGeom>
          <a:noFill/>
        </p:spPr>
        <p:txBody>
          <a:bodyPr wrap="square" rtlCol="0">
            <a:spAutoFit/>
          </a:bodyPr>
          <a:lstStyle/>
          <a:p>
            <a:r>
              <a:rPr lang="en-AU" dirty="0"/>
              <a:t>Salty One, Dolphin, Water, Sun and Spirit, 2024</a:t>
            </a:r>
          </a:p>
        </p:txBody>
      </p:sp>
      <p:sp>
        <p:nvSpPr>
          <p:cNvPr id="8" name="TextBox 7">
            <a:extLst>
              <a:ext uri="{FF2B5EF4-FFF2-40B4-BE49-F238E27FC236}">
                <a16:creationId xmlns:a16="http://schemas.microsoft.com/office/drawing/2014/main" id="{EA967DBD-8B37-D209-C857-BC0FF385350B}"/>
              </a:ext>
            </a:extLst>
          </p:cNvPr>
          <p:cNvSpPr txBox="1"/>
          <p:nvPr/>
        </p:nvSpPr>
        <p:spPr>
          <a:xfrm>
            <a:off x="3642360" y="6242897"/>
            <a:ext cx="6096000" cy="375937"/>
          </a:xfrm>
          <a:prstGeom prst="rect">
            <a:avLst/>
          </a:prstGeom>
          <a:noFill/>
        </p:spPr>
        <p:txBody>
          <a:bodyPr wrap="square">
            <a:spAutoFit/>
          </a:bodyPr>
          <a:lstStyle/>
          <a:p>
            <a:pPr algn="ctr">
              <a:lnSpc>
                <a:spcPct val="110000"/>
              </a:lnSpc>
              <a:spcBef>
                <a:spcPts val="1000"/>
              </a:spcBef>
            </a:pPr>
            <a:r>
              <a:rPr lang="en-US" dirty="0">
                <a:hlinkClick r:id="rId4"/>
              </a:rPr>
              <a:t>Salty One – Modern Aboriginal Photographic Art </a:t>
            </a:r>
            <a:r>
              <a:rPr lang="en-US" dirty="0" err="1">
                <a:hlinkClick r:id="rId4"/>
              </a:rPr>
              <a:t>Prints</a:t>
            </a:r>
            <a:r>
              <a:rPr lang="en-US" dirty="0" err="1">
                <a:hlinkClick r:id="rId5"/>
              </a:rPr>
              <a:t>s</a:t>
            </a:r>
            <a:endParaRPr lang="en-US" dirty="0"/>
          </a:p>
        </p:txBody>
      </p:sp>
    </p:spTree>
    <p:extLst>
      <p:ext uri="{BB962C8B-B14F-4D97-AF65-F5344CB8AC3E}">
        <p14:creationId xmlns:p14="http://schemas.microsoft.com/office/powerpoint/2010/main" val="85805353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9B41F1-3D17-7C1A-2D13-EA4F2626820D}"/>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B1B3556-37A3-160C-3540-DDEA008A6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3119264-E209-1CDF-5745-BF90C62380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269619CF-EDCC-C442-7E11-B994BB55C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83F57C0-3598-B257-9FBE-E01C4DDB21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C581EB-9D12-8687-AD7F-ED48075431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5311D4E-2D47-84DA-298F-CF463A40A72D}"/>
              </a:ext>
            </a:extLst>
          </p:cNvPr>
          <p:cNvSpPr txBox="1"/>
          <p:nvPr/>
        </p:nvSpPr>
        <p:spPr>
          <a:xfrm>
            <a:off x="900793" y="1166843"/>
            <a:ext cx="10390414" cy="4524315"/>
          </a:xfrm>
          <a:prstGeom prst="rect">
            <a:avLst/>
          </a:prstGeom>
          <a:noFill/>
        </p:spPr>
        <p:txBody>
          <a:bodyPr wrap="square" rtlCol="0">
            <a:spAutoFit/>
          </a:bodyPr>
          <a:lstStyle/>
          <a:p>
            <a:pPr algn="ctr"/>
            <a:r>
              <a:rPr lang="en-AU" sz="3200" dirty="0"/>
              <a:t>Use these as Inspiration to Respond by:</a:t>
            </a:r>
          </a:p>
          <a:p>
            <a:pPr algn="ctr"/>
            <a:endParaRPr lang="en-AU" sz="3200" dirty="0"/>
          </a:p>
          <a:p>
            <a:pPr algn="ctr"/>
            <a:r>
              <a:rPr lang="en-AU" sz="3200" dirty="0"/>
              <a:t>Brainstorming</a:t>
            </a:r>
          </a:p>
          <a:p>
            <a:pPr algn="ctr"/>
            <a:r>
              <a:rPr lang="en-AU" sz="3200" dirty="0"/>
              <a:t>Generate Imaginative Ideas</a:t>
            </a:r>
          </a:p>
          <a:p>
            <a:pPr algn="ctr"/>
            <a:r>
              <a:rPr lang="en-AU" sz="3200" dirty="0"/>
              <a:t>Draw and Make with manipulation of materials</a:t>
            </a:r>
          </a:p>
          <a:p>
            <a:pPr algn="ctr"/>
            <a:r>
              <a:rPr lang="en-AU" sz="3200" dirty="0"/>
              <a:t>Create, Re-create and Photograph</a:t>
            </a:r>
          </a:p>
          <a:p>
            <a:pPr algn="ctr"/>
            <a:endParaRPr lang="en-AU" sz="3200" dirty="0"/>
          </a:p>
          <a:p>
            <a:pPr algn="ctr"/>
            <a:r>
              <a:rPr lang="en-AU" sz="3200" dirty="0"/>
              <a:t>Remember, it does not have to be complex!</a:t>
            </a:r>
          </a:p>
          <a:p>
            <a:endParaRPr lang="en-AU" sz="3200" dirty="0"/>
          </a:p>
        </p:txBody>
      </p:sp>
    </p:spTree>
    <p:extLst>
      <p:ext uri="{BB962C8B-B14F-4D97-AF65-F5344CB8AC3E}">
        <p14:creationId xmlns:p14="http://schemas.microsoft.com/office/powerpoint/2010/main" val="339012307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4E06AF-A75F-7DB4-DF87-84A70C1AF6FC}"/>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0D968DD-AC3A-BC7B-F94B-92BCA6C054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DA82021-72A5-4267-98BA-70F216CCB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93721DBD-9F41-2042-5532-958DECC02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CAADB6D-FE71-0862-FD4C-E5CB62B0B5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FED530A-7276-37A7-FD97-049F5D6D7A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E813F1D-462C-0FC9-A0ED-3E71CD744F53}"/>
              </a:ext>
            </a:extLst>
          </p:cNvPr>
          <p:cNvPicPr>
            <a:picLocks noChangeAspect="1"/>
          </p:cNvPicPr>
          <p:nvPr/>
        </p:nvPicPr>
        <p:blipFill>
          <a:blip r:embed="rId3"/>
          <a:stretch>
            <a:fillRect/>
          </a:stretch>
        </p:blipFill>
        <p:spPr>
          <a:xfrm>
            <a:off x="2906486" y="809878"/>
            <a:ext cx="6977743" cy="5287742"/>
          </a:xfrm>
          <a:prstGeom prst="rect">
            <a:avLst/>
          </a:prstGeom>
        </p:spPr>
      </p:pic>
      <p:sp>
        <p:nvSpPr>
          <p:cNvPr id="4" name="TextBox 3">
            <a:extLst>
              <a:ext uri="{FF2B5EF4-FFF2-40B4-BE49-F238E27FC236}">
                <a16:creationId xmlns:a16="http://schemas.microsoft.com/office/drawing/2014/main" id="{CBD0925E-7A67-49CE-20A5-D7808B7B0A57}"/>
              </a:ext>
            </a:extLst>
          </p:cNvPr>
          <p:cNvSpPr txBox="1"/>
          <p:nvPr/>
        </p:nvSpPr>
        <p:spPr>
          <a:xfrm>
            <a:off x="3505200" y="94660"/>
            <a:ext cx="5453743" cy="584775"/>
          </a:xfrm>
          <a:prstGeom prst="rect">
            <a:avLst/>
          </a:prstGeom>
          <a:noFill/>
        </p:spPr>
        <p:txBody>
          <a:bodyPr wrap="square" rtlCol="0">
            <a:spAutoFit/>
          </a:bodyPr>
          <a:lstStyle/>
          <a:p>
            <a:pPr algn="ctr"/>
            <a:r>
              <a:rPr lang="en-AU" sz="3200" dirty="0"/>
              <a:t>Step by Step Design Process</a:t>
            </a:r>
          </a:p>
        </p:txBody>
      </p:sp>
    </p:spTree>
    <p:extLst>
      <p:ext uri="{BB962C8B-B14F-4D97-AF65-F5344CB8AC3E}">
        <p14:creationId xmlns:p14="http://schemas.microsoft.com/office/powerpoint/2010/main" val="84791215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DBEF27-E155-9BAB-ACA0-EE43252E7D0B}"/>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94F4E7F-BC26-4C4F-AF94-1D281EAA2C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CD8F3C-193B-8D35-019C-01876F4B5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76A5A37-6713-3D2E-1245-694F0BDC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5D5C3CD-6872-CB8A-B655-AA9FF4ABBA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44D3E3E-FA3C-E3F2-4AB3-36E133F701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A095006-4A20-573A-0E1D-5FD0D5C717FC}"/>
              </a:ext>
            </a:extLst>
          </p:cNvPr>
          <p:cNvPicPr>
            <a:picLocks noChangeAspect="1"/>
          </p:cNvPicPr>
          <p:nvPr/>
        </p:nvPicPr>
        <p:blipFill>
          <a:blip r:embed="rId3"/>
          <a:stretch>
            <a:fillRect/>
          </a:stretch>
        </p:blipFill>
        <p:spPr>
          <a:xfrm>
            <a:off x="6177456" y="114958"/>
            <a:ext cx="5614494" cy="6628084"/>
          </a:xfrm>
          <a:prstGeom prst="rect">
            <a:avLst/>
          </a:prstGeom>
        </p:spPr>
      </p:pic>
      <p:sp>
        <p:nvSpPr>
          <p:cNvPr id="5" name="TextBox 4">
            <a:extLst>
              <a:ext uri="{FF2B5EF4-FFF2-40B4-BE49-F238E27FC236}">
                <a16:creationId xmlns:a16="http://schemas.microsoft.com/office/drawing/2014/main" id="{691B4B5D-D5AB-6656-C469-54E7EE28CE99}"/>
              </a:ext>
            </a:extLst>
          </p:cNvPr>
          <p:cNvSpPr txBox="1"/>
          <p:nvPr/>
        </p:nvSpPr>
        <p:spPr>
          <a:xfrm>
            <a:off x="1186542" y="2844225"/>
            <a:ext cx="4063093" cy="584775"/>
          </a:xfrm>
          <a:prstGeom prst="rect">
            <a:avLst/>
          </a:prstGeom>
          <a:noFill/>
        </p:spPr>
        <p:txBody>
          <a:bodyPr wrap="square" rtlCol="0">
            <a:spAutoFit/>
          </a:bodyPr>
          <a:lstStyle/>
          <a:p>
            <a:pPr algn="r"/>
            <a:r>
              <a:rPr lang="en-AU" sz="3200" dirty="0"/>
              <a:t>SCAMPER Method</a:t>
            </a:r>
          </a:p>
        </p:txBody>
      </p:sp>
    </p:spTree>
    <p:extLst>
      <p:ext uri="{BB962C8B-B14F-4D97-AF65-F5344CB8AC3E}">
        <p14:creationId xmlns:p14="http://schemas.microsoft.com/office/powerpoint/2010/main" val="284170102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F6BB67-8FD4-2B04-B137-512F63FD0DDF}"/>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84AB2A1-C662-FD73-6852-CD622982E7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51C4D25-F2AE-8DBD-F495-94D399267D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83CBFF1-7965-AB1F-E64D-E21BA2045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25B1D6F-21BD-8DCA-9414-9618611BB7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7DFE35A-CC07-7C20-9C4C-39AC8FE384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C098CF3-1254-BB59-4AB4-AD80DA19295F}"/>
              </a:ext>
            </a:extLst>
          </p:cNvPr>
          <p:cNvSpPr txBox="1"/>
          <p:nvPr/>
        </p:nvSpPr>
        <p:spPr>
          <a:xfrm>
            <a:off x="3559628" y="130443"/>
            <a:ext cx="4063093" cy="584775"/>
          </a:xfrm>
          <a:prstGeom prst="rect">
            <a:avLst/>
          </a:prstGeom>
          <a:noFill/>
        </p:spPr>
        <p:txBody>
          <a:bodyPr wrap="square" rtlCol="0">
            <a:spAutoFit/>
          </a:bodyPr>
          <a:lstStyle/>
          <a:p>
            <a:pPr algn="r"/>
            <a:r>
              <a:rPr lang="en-AU" sz="3200" dirty="0"/>
              <a:t>POOCH Method</a:t>
            </a:r>
          </a:p>
        </p:txBody>
      </p:sp>
      <p:pic>
        <p:nvPicPr>
          <p:cNvPr id="3" name="Picture 2">
            <a:extLst>
              <a:ext uri="{FF2B5EF4-FFF2-40B4-BE49-F238E27FC236}">
                <a16:creationId xmlns:a16="http://schemas.microsoft.com/office/drawing/2014/main" id="{ACA0E57E-691E-85A2-97F1-9B19AD0034AA}"/>
              </a:ext>
            </a:extLst>
          </p:cNvPr>
          <p:cNvPicPr>
            <a:picLocks noChangeAspect="1"/>
          </p:cNvPicPr>
          <p:nvPr/>
        </p:nvPicPr>
        <p:blipFill>
          <a:blip r:embed="rId3"/>
          <a:stretch>
            <a:fillRect/>
          </a:stretch>
        </p:blipFill>
        <p:spPr>
          <a:xfrm>
            <a:off x="2653162" y="897995"/>
            <a:ext cx="7078666" cy="5062010"/>
          </a:xfrm>
          <a:prstGeom prst="rect">
            <a:avLst/>
          </a:prstGeom>
        </p:spPr>
      </p:pic>
    </p:spTree>
    <p:extLst>
      <p:ext uri="{BB962C8B-B14F-4D97-AF65-F5344CB8AC3E}">
        <p14:creationId xmlns:p14="http://schemas.microsoft.com/office/powerpoint/2010/main" val="257774761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30E1C-2E40-163F-3D75-EF4549D8B081}"/>
              </a:ext>
            </a:extLst>
          </p:cNvPr>
          <p:cNvSpPr>
            <a:spLocks noGrp="1"/>
          </p:cNvSpPr>
          <p:nvPr>
            <p:ph type="title"/>
          </p:nvPr>
        </p:nvSpPr>
        <p:spPr>
          <a:xfrm>
            <a:off x="954274" y="860873"/>
            <a:ext cx="10283452" cy="793756"/>
          </a:xfrm>
        </p:spPr>
        <p:txBody>
          <a:bodyPr vert="horz" lIns="91440" tIns="45720" rIns="91440" bIns="45720" rtlCol="0" anchor="t">
            <a:normAutofit/>
          </a:bodyPr>
          <a:lstStyle/>
          <a:p>
            <a:r>
              <a:rPr lang="en-US" sz="4400" dirty="0"/>
              <a:t>Acknowledgement of Country</a:t>
            </a:r>
          </a:p>
        </p:txBody>
      </p:sp>
      <p:cxnSp>
        <p:nvCxnSpPr>
          <p:cNvPr id="21" name="Straight Connector 20">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D91C2B-BDB9-49BE-9C44-E0CFE597A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88466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52E88A-7D7A-9333-A766-AB2B8315EE9E}"/>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B3FEEB12-98F4-00BD-731A-025E65FAC9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CBDDED-CB03-899E-E13A-C753BCB74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A746B5A2-FA7B-CDA9-CE5B-A85B132C34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B3D2D452-107A-D4D0-028B-FE3F835F7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1BCF10-91A8-C2CF-EC13-D0B6395406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6A48D28-E62A-FB11-BA76-F6F86E4E4AE2}"/>
              </a:ext>
            </a:extLst>
          </p:cNvPr>
          <p:cNvSpPr txBox="1"/>
          <p:nvPr/>
        </p:nvSpPr>
        <p:spPr>
          <a:xfrm>
            <a:off x="3559628" y="130443"/>
            <a:ext cx="4609012" cy="584775"/>
          </a:xfrm>
          <a:prstGeom prst="rect">
            <a:avLst/>
          </a:prstGeom>
          <a:noFill/>
        </p:spPr>
        <p:txBody>
          <a:bodyPr wrap="square" rtlCol="0">
            <a:spAutoFit/>
          </a:bodyPr>
          <a:lstStyle/>
          <a:p>
            <a:pPr algn="ctr"/>
            <a:r>
              <a:rPr lang="en-AU" sz="3200" dirty="0"/>
              <a:t>Bronwyn’s examples</a:t>
            </a:r>
          </a:p>
        </p:txBody>
      </p:sp>
      <p:pic>
        <p:nvPicPr>
          <p:cNvPr id="4" name="Picture 3" descr="A small figurine on a leaf&#10;&#10;AI-generated content may be incorrect.">
            <a:extLst>
              <a:ext uri="{FF2B5EF4-FFF2-40B4-BE49-F238E27FC236}">
                <a16:creationId xmlns:a16="http://schemas.microsoft.com/office/drawing/2014/main" id="{DDBCA097-7DC9-0F0D-954A-516C6F55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759" y="874880"/>
            <a:ext cx="7665721" cy="5118416"/>
          </a:xfrm>
          <a:prstGeom prst="rect">
            <a:avLst/>
          </a:prstGeom>
        </p:spPr>
      </p:pic>
    </p:spTree>
    <p:extLst>
      <p:ext uri="{BB962C8B-B14F-4D97-AF65-F5344CB8AC3E}">
        <p14:creationId xmlns:p14="http://schemas.microsoft.com/office/powerpoint/2010/main" val="415458843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BB2920-C42E-4EC6-702D-9A8DC84BFE38}"/>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C1282F56-BD0F-E440-3E2B-D766C98FFA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A1A439-F927-E092-8C45-24BF510206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6B70949F-8488-9D0F-4333-C35F01B83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1AE7F33D-6036-15A8-6916-40B5B403A6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002500-70FA-7CB7-F7C2-A30B992B9A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D77AD88-D16B-3C57-143E-E82FF61EA0E3}"/>
              </a:ext>
            </a:extLst>
          </p:cNvPr>
          <p:cNvSpPr txBox="1"/>
          <p:nvPr/>
        </p:nvSpPr>
        <p:spPr>
          <a:xfrm>
            <a:off x="3559628" y="130443"/>
            <a:ext cx="4609012" cy="584775"/>
          </a:xfrm>
          <a:prstGeom prst="rect">
            <a:avLst/>
          </a:prstGeom>
          <a:noFill/>
        </p:spPr>
        <p:txBody>
          <a:bodyPr wrap="square" rtlCol="0">
            <a:spAutoFit/>
          </a:bodyPr>
          <a:lstStyle/>
          <a:p>
            <a:pPr algn="ctr"/>
            <a:r>
              <a:rPr lang="en-AU" sz="3200" dirty="0"/>
              <a:t>Bronwyn’s examples</a:t>
            </a:r>
          </a:p>
        </p:txBody>
      </p:sp>
      <p:pic>
        <p:nvPicPr>
          <p:cNvPr id="3" name="Picture 2" descr="A small blue figure on a leaf&#10;&#10;AI-generated content may be incorrect.">
            <a:extLst>
              <a:ext uri="{FF2B5EF4-FFF2-40B4-BE49-F238E27FC236}">
                <a16:creationId xmlns:a16="http://schemas.microsoft.com/office/drawing/2014/main" id="{83093465-568A-F8F2-EAF2-5997358BC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1677347"/>
            <a:ext cx="5570219" cy="3750216"/>
          </a:xfrm>
          <a:prstGeom prst="rect">
            <a:avLst/>
          </a:prstGeom>
        </p:spPr>
      </p:pic>
      <p:pic>
        <p:nvPicPr>
          <p:cNvPr id="8" name="Picture 7" descr="A toy person standing in front of a pile of logs&#10;&#10;AI-generated content may be incorrect.">
            <a:extLst>
              <a:ext uri="{FF2B5EF4-FFF2-40B4-BE49-F238E27FC236}">
                <a16:creationId xmlns:a16="http://schemas.microsoft.com/office/drawing/2014/main" id="{49940333-289E-3C7A-9C3C-B3045A4B4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3011" y="815659"/>
            <a:ext cx="3478270" cy="5209316"/>
          </a:xfrm>
          <a:prstGeom prst="rect">
            <a:avLst/>
          </a:prstGeom>
        </p:spPr>
      </p:pic>
    </p:spTree>
    <p:extLst>
      <p:ext uri="{BB962C8B-B14F-4D97-AF65-F5344CB8AC3E}">
        <p14:creationId xmlns:p14="http://schemas.microsoft.com/office/powerpoint/2010/main" val="30317099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37DD0F-A167-5B61-36C2-79CAFFEF2743}"/>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E297CF3-6008-B89A-2E72-B48F89F6E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9647FA-1A71-C323-ABAC-2B962A26F3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7A4B3062-94EE-844A-F6CF-A08D22019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7E1BE8F2-4CC2-775C-CE82-6C56F5AE18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3CF018-1896-AA93-51B0-7A28E374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A25ECF9-2CEB-B944-16C1-A8EB044E2BF0}"/>
              </a:ext>
            </a:extLst>
          </p:cNvPr>
          <p:cNvSpPr txBox="1"/>
          <p:nvPr/>
        </p:nvSpPr>
        <p:spPr>
          <a:xfrm>
            <a:off x="1371601" y="1905002"/>
            <a:ext cx="9644742" cy="2800767"/>
          </a:xfrm>
          <a:prstGeom prst="rect">
            <a:avLst/>
          </a:prstGeom>
          <a:noFill/>
        </p:spPr>
        <p:txBody>
          <a:bodyPr wrap="square" rtlCol="0">
            <a:spAutoFit/>
          </a:bodyPr>
          <a:lstStyle/>
          <a:p>
            <a:pPr algn="ctr"/>
            <a:r>
              <a:rPr lang="en-AU" sz="8800" spc="600" dirty="0">
                <a:latin typeface="Algerian" panose="04020705040A02060702" pitchFamily="82" charset="0"/>
              </a:rPr>
              <a:t>HAVE FUN</a:t>
            </a:r>
          </a:p>
          <a:p>
            <a:pPr algn="ctr"/>
            <a:r>
              <a:rPr lang="en-AU" sz="8800" spc="600" dirty="0">
                <a:latin typeface="Algerian" panose="04020705040A02060702" pitchFamily="82" charset="0"/>
              </a:rPr>
              <a:t>CREATING!</a:t>
            </a:r>
          </a:p>
        </p:txBody>
      </p:sp>
    </p:spTree>
    <p:extLst>
      <p:ext uri="{BB962C8B-B14F-4D97-AF65-F5344CB8AC3E}">
        <p14:creationId xmlns:p14="http://schemas.microsoft.com/office/powerpoint/2010/main" val="22198538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690269-A7E8-F246-3649-36A1ED4224D3}"/>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A3B941B3-158B-A8F3-84CA-4096937FF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E80B374-4C05-238E-DF15-F34A9B7ED4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95C94177-15DB-9262-36D5-32069742A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52534-6E0D-D001-5F23-65A00F4290A4}"/>
              </a:ext>
            </a:extLst>
          </p:cNvPr>
          <p:cNvSpPr>
            <a:spLocks noGrp="1"/>
          </p:cNvSpPr>
          <p:nvPr>
            <p:ph type="title"/>
          </p:nvPr>
        </p:nvSpPr>
        <p:spPr>
          <a:xfrm>
            <a:off x="954274" y="860873"/>
            <a:ext cx="10283452" cy="793756"/>
          </a:xfrm>
        </p:spPr>
        <p:txBody>
          <a:bodyPr vert="horz" lIns="91440" tIns="45720" rIns="91440" bIns="45720" rtlCol="0" anchor="t">
            <a:normAutofit/>
          </a:bodyPr>
          <a:lstStyle/>
          <a:p>
            <a:r>
              <a:rPr lang="en-US" sz="4400" dirty="0"/>
              <a:t>In photography what is perspective?</a:t>
            </a:r>
          </a:p>
        </p:txBody>
      </p:sp>
      <p:cxnSp>
        <p:nvCxnSpPr>
          <p:cNvPr id="21" name="Straight Connector 20">
            <a:extLst>
              <a:ext uri="{FF2B5EF4-FFF2-40B4-BE49-F238E27FC236}">
                <a16:creationId xmlns:a16="http://schemas.microsoft.com/office/drawing/2014/main" id="{C90E2A2F-B949-91A6-F559-D687FBD76B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9EC214-6E5F-5810-65B8-BDB922AFB7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E2C1040-2D41-DACD-77A9-0D4A06BC8EF6}"/>
              </a:ext>
            </a:extLst>
          </p:cNvPr>
          <p:cNvSpPr txBox="1"/>
          <p:nvPr/>
        </p:nvSpPr>
        <p:spPr>
          <a:xfrm>
            <a:off x="954274" y="1763486"/>
            <a:ext cx="10192697" cy="4616648"/>
          </a:xfrm>
          <a:prstGeom prst="rect">
            <a:avLst/>
          </a:prstGeom>
          <a:noFill/>
        </p:spPr>
        <p:txBody>
          <a:bodyPr wrap="square" rtlCol="0">
            <a:spAutoFit/>
          </a:bodyPr>
          <a:lstStyle/>
          <a:p>
            <a:r>
              <a:rPr lang="en-AU" sz="2000" dirty="0"/>
              <a:t>The TATE Gallery (2025) defines perspective as:</a:t>
            </a:r>
          </a:p>
          <a:p>
            <a:endParaRPr lang="en-AU" dirty="0"/>
          </a:p>
          <a:p>
            <a:pPr algn="l">
              <a:buNone/>
            </a:pPr>
            <a:r>
              <a:rPr lang="en-US" sz="2400" b="0" i="0" dirty="0">
                <a:effectLst/>
                <a:latin typeface="Tate regular"/>
              </a:rPr>
              <a:t>Perspective in art usually refers to the representation of three-dimensional objects or spaces in two dimensional artworks. Artists use perspective techniques to create a realistic impression of depth, 'play with' perspective to present dramatic or disorientating images.</a:t>
            </a:r>
          </a:p>
          <a:p>
            <a:pPr algn="l">
              <a:buNone/>
            </a:pPr>
            <a:endParaRPr lang="en-US" sz="2400" b="0" i="0" dirty="0">
              <a:effectLst/>
              <a:latin typeface="Tate regular"/>
            </a:endParaRPr>
          </a:p>
          <a:p>
            <a:pPr algn="l"/>
            <a:r>
              <a:rPr lang="en-US" sz="2400" b="0" i="0" dirty="0">
                <a:effectLst/>
                <a:latin typeface="Tate regular"/>
              </a:rPr>
              <a:t>Perspective can also mean a point of view – the position from which an individual or group of people see and respond to, the world around them. You might, for example, hear people saying 'from my perspective' or referring to the point of view of a particular group or set of beliefs: 'the youth perspective' or 'the feminist perspective'.</a:t>
            </a:r>
          </a:p>
          <a:p>
            <a:endParaRPr lang="en-AU" dirty="0"/>
          </a:p>
        </p:txBody>
      </p:sp>
    </p:spTree>
    <p:extLst>
      <p:ext uri="{BB962C8B-B14F-4D97-AF65-F5344CB8AC3E}">
        <p14:creationId xmlns:p14="http://schemas.microsoft.com/office/powerpoint/2010/main" val="1027219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38E2C3-06DF-923B-1F57-F902DF443023}"/>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CDB4991-0382-1A06-271A-0A29BA14EE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E7DAE7-266E-C25C-AE8D-08B95C69CA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FE6CF0CD-FECA-EECA-324B-532AC3C99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E1E41-9EA2-8BA2-22A4-F3AC22A463F7}"/>
              </a:ext>
            </a:extLst>
          </p:cNvPr>
          <p:cNvSpPr>
            <a:spLocks noGrp="1"/>
          </p:cNvSpPr>
          <p:nvPr>
            <p:ph type="title"/>
          </p:nvPr>
        </p:nvSpPr>
        <p:spPr>
          <a:xfrm>
            <a:off x="668791" y="982876"/>
            <a:ext cx="10854418" cy="813268"/>
          </a:xfrm>
        </p:spPr>
        <p:txBody>
          <a:bodyPr vert="horz" lIns="91440" tIns="45720" rIns="91440" bIns="45720" rtlCol="0" anchor="b">
            <a:normAutofit/>
          </a:bodyPr>
          <a:lstStyle/>
          <a:p>
            <a:pPr algn="ctr"/>
            <a:r>
              <a:rPr lang="en-US" sz="4400" dirty="0"/>
              <a:t>Various perspectives</a:t>
            </a:r>
          </a:p>
        </p:txBody>
      </p:sp>
      <p:cxnSp>
        <p:nvCxnSpPr>
          <p:cNvPr id="27" name="Straight Connector 26">
            <a:extLst>
              <a:ext uri="{FF2B5EF4-FFF2-40B4-BE49-F238E27FC236}">
                <a16:creationId xmlns:a16="http://schemas.microsoft.com/office/drawing/2014/main" id="{85092201-2D38-C5FF-221B-DB42E2B61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CED0765-A9D4-D0AD-0DB6-99D886FC2E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8D8BA70-ABD3-F968-BA28-C617A0160865}"/>
              </a:ext>
            </a:extLst>
          </p:cNvPr>
          <p:cNvSpPr txBox="1"/>
          <p:nvPr/>
        </p:nvSpPr>
        <p:spPr>
          <a:xfrm>
            <a:off x="936171" y="2483907"/>
            <a:ext cx="10455729" cy="2677656"/>
          </a:xfrm>
          <a:prstGeom prst="rect">
            <a:avLst/>
          </a:prstGeom>
          <a:noFill/>
        </p:spPr>
        <p:txBody>
          <a:bodyPr wrap="square" rtlCol="0">
            <a:spAutoFit/>
          </a:bodyPr>
          <a:lstStyle/>
          <a:p>
            <a:pPr marL="285750" indent="-285750" algn="ctr">
              <a:buFont typeface="Arial" panose="020B0604020202020204" pitchFamily="34" charset="0"/>
              <a:buChar char="•"/>
            </a:pPr>
            <a:r>
              <a:rPr lang="en-AU" sz="2800" dirty="0"/>
              <a:t>Linear Perspective</a:t>
            </a:r>
          </a:p>
          <a:p>
            <a:pPr marL="285750" indent="-285750" algn="ctr">
              <a:buFont typeface="Arial" panose="020B0604020202020204" pitchFamily="34" charset="0"/>
              <a:buChar char="•"/>
            </a:pPr>
            <a:r>
              <a:rPr lang="en-AU" sz="2800" dirty="0"/>
              <a:t>Ariel</a:t>
            </a:r>
          </a:p>
          <a:p>
            <a:pPr marL="285750" indent="-285750" algn="ctr">
              <a:buFont typeface="Arial" panose="020B0604020202020204" pitchFamily="34" charset="0"/>
              <a:buChar char="•"/>
            </a:pPr>
            <a:r>
              <a:rPr lang="en-AU" sz="2800" dirty="0"/>
              <a:t>Angles</a:t>
            </a:r>
          </a:p>
          <a:p>
            <a:pPr marL="285750" indent="-285750" algn="ctr">
              <a:buFont typeface="Arial" panose="020B0604020202020204" pitchFamily="34" charset="0"/>
              <a:buChar char="•"/>
            </a:pPr>
            <a:r>
              <a:rPr lang="en-AU" sz="2800" dirty="0"/>
              <a:t>Cityscapes</a:t>
            </a:r>
          </a:p>
          <a:p>
            <a:pPr marL="285750" indent="-285750" algn="ctr">
              <a:buFont typeface="Arial" panose="020B0604020202020204" pitchFamily="34" charset="0"/>
              <a:buChar char="•"/>
            </a:pPr>
            <a:r>
              <a:rPr lang="en-AU" sz="2800" dirty="0"/>
              <a:t>Large and Small</a:t>
            </a:r>
          </a:p>
          <a:p>
            <a:pPr marL="285750" indent="-285750" algn="ctr">
              <a:buFont typeface="Arial" panose="020B0604020202020204" pitchFamily="34" charset="0"/>
              <a:buChar char="•"/>
            </a:pPr>
            <a:r>
              <a:rPr lang="en-AU" sz="2800" dirty="0"/>
              <a:t>Use of space</a:t>
            </a:r>
          </a:p>
        </p:txBody>
      </p:sp>
    </p:spTree>
    <p:extLst>
      <p:ext uri="{BB962C8B-B14F-4D97-AF65-F5344CB8AC3E}">
        <p14:creationId xmlns:p14="http://schemas.microsoft.com/office/powerpoint/2010/main" val="28881414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5BF84-D424-9BE4-8438-FCFA2BEB0974}"/>
              </a:ext>
            </a:extLst>
          </p:cNvPr>
          <p:cNvSpPr>
            <a:spLocks noGrp="1"/>
          </p:cNvSpPr>
          <p:nvPr>
            <p:ph type="title"/>
          </p:nvPr>
        </p:nvSpPr>
        <p:spPr>
          <a:xfrm>
            <a:off x="695325" y="2485103"/>
            <a:ext cx="8884104" cy="3269590"/>
          </a:xfrm>
        </p:spPr>
        <p:txBody>
          <a:bodyPr vert="horz" lIns="91440" tIns="45720" rIns="91440" bIns="45720" rtlCol="0" anchor="b">
            <a:normAutofit/>
          </a:bodyPr>
          <a:lstStyle/>
          <a:p>
            <a:r>
              <a:rPr lang="en-US" sz="6600" dirty="0"/>
              <a:t>Let’s explore…</a:t>
            </a:r>
          </a:p>
        </p:txBody>
      </p:sp>
      <p:cxnSp>
        <p:nvCxnSpPr>
          <p:cNvPr id="27" name="Straight Connector 26">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8D91C2B-BDB9-49BE-9C44-E0CFE597A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71130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12CE18-B0B6-C6C5-F341-A687B5580840}"/>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F1B65EA-994C-7A62-D124-5BD34B73AF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5E9C7C-52C3-5E70-E41F-0D1390D73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50067E5-139C-5E68-781C-740BD6171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BFB7D-A599-0D0F-7D6E-01E7E5ED7126}"/>
              </a:ext>
            </a:extLst>
          </p:cNvPr>
          <p:cNvSpPr>
            <a:spLocks noGrp="1"/>
          </p:cNvSpPr>
          <p:nvPr>
            <p:ph type="title"/>
          </p:nvPr>
        </p:nvSpPr>
        <p:spPr>
          <a:xfrm>
            <a:off x="800100" y="874018"/>
            <a:ext cx="10696575" cy="845924"/>
          </a:xfrm>
        </p:spPr>
        <p:txBody>
          <a:bodyPr vert="horz" lIns="91440" tIns="45720" rIns="91440" bIns="45720" rtlCol="0" anchor="b">
            <a:normAutofit fontScale="90000"/>
          </a:bodyPr>
          <a:lstStyle/>
          <a:p>
            <a:pPr algn="ctr"/>
            <a:r>
              <a:rPr lang="en-US" sz="6600" dirty="0"/>
              <a:t>David Gilliver</a:t>
            </a:r>
          </a:p>
        </p:txBody>
      </p:sp>
      <p:cxnSp>
        <p:nvCxnSpPr>
          <p:cNvPr id="27" name="Straight Connector 26">
            <a:extLst>
              <a:ext uri="{FF2B5EF4-FFF2-40B4-BE49-F238E27FC236}">
                <a16:creationId xmlns:a16="http://schemas.microsoft.com/office/drawing/2014/main" id="{4FD6D4A4-BC6E-4756-53FD-4378B552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25D7B50-65C0-3164-AA63-C55087BC5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D2043B-1936-0859-F976-E98E232CE659}"/>
              </a:ext>
            </a:extLst>
          </p:cNvPr>
          <p:cNvSpPr txBox="1"/>
          <p:nvPr/>
        </p:nvSpPr>
        <p:spPr>
          <a:xfrm>
            <a:off x="957942" y="1719942"/>
            <a:ext cx="10433957" cy="369332"/>
          </a:xfrm>
          <a:prstGeom prst="rect">
            <a:avLst/>
          </a:prstGeom>
          <a:noFill/>
        </p:spPr>
        <p:txBody>
          <a:bodyPr wrap="square" rtlCol="0">
            <a:spAutoFit/>
          </a:bodyPr>
          <a:lstStyle/>
          <a:p>
            <a:pPr algn="ctr"/>
            <a:r>
              <a:rPr lang="en-AU" kern="2000" spc="600" dirty="0"/>
              <a:t>LITTLE PEOPLE</a:t>
            </a:r>
          </a:p>
        </p:txBody>
      </p:sp>
      <p:sp>
        <p:nvSpPr>
          <p:cNvPr id="4" name="TextBox 3">
            <a:extLst>
              <a:ext uri="{FF2B5EF4-FFF2-40B4-BE49-F238E27FC236}">
                <a16:creationId xmlns:a16="http://schemas.microsoft.com/office/drawing/2014/main" id="{CE212925-AB14-6ABD-75BE-CF85AFFA6BC1}"/>
              </a:ext>
            </a:extLst>
          </p:cNvPr>
          <p:cNvSpPr txBox="1"/>
          <p:nvPr/>
        </p:nvSpPr>
        <p:spPr>
          <a:xfrm>
            <a:off x="3026229" y="6229279"/>
            <a:ext cx="6487885" cy="369332"/>
          </a:xfrm>
          <a:prstGeom prst="rect">
            <a:avLst/>
          </a:prstGeom>
          <a:noFill/>
        </p:spPr>
        <p:txBody>
          <a:bodyPr wrap="square" rtlCol="0">
            <a:spAutoFit/>
          </a:bodyPr>
          <a:lstStyle/>
          <a:p>
            <a:pPr algn="ctr"/>
            <a:r>
              <a:rPr lang="en-US" dirty="0">
                <a:hlinkClick r:id="rId3"/>
              </a:rPr>
              <a:t>Little people – David Gilliver Photography</a:t>
            </a:r>
            <a:endParaRPr lang="en-AU" dirty="0"/>
          </a:p>
        </p:txBody>
      </p:sp>
      <p:pic>
        <p:nvPicPr>
          <p:cNvPr id="6" name="Picture 5" descr="Close-up of miniature figurines on a pile of pills&#10;&#10;AI-generated content may be incorrect.">
            <a:extLst>
              <a:ext uri="{FF2B5EF4-FFF2-40B4-BE49-F238E27FC236}">
                <a16:creationId xmlns:a16="http://schemas.microsoft.com/office/drawing/2014/main" id="{F7B6F2B6-2D88-FC99-0002-2F2DBA73F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029" y="2206509"/>
            <a:ext cx="5619781" cy="3676883"/>
          </a:xfrm>
          <a:prstGeom prst="rect">
            <a:avLst/>
          </a:prstGeom>
        </p:spPr>
      </p:pic>
      <p:sp>
        <p:nvSpPr>
          <p:cNvPr id="8" name="TextBox 7">
            <a:extLst>
              <a:ext uri="{FF2B5EF4-FFF2-40B4-BE49-F238E27FC236}">
                <a16:creationId xmlns:a16="http://schemas.microsoft.com/office/drawing/2014/main" id="{CBF39EDD-D02F-22C3-3C62-95167937915E}"/>
              </a:ext>
            </a:extLst>
          </p:cNvPr>
          <p:cNvSpPr txBox="1"/>
          <p:nvPr/>
        </p:nvSpPr>
        <p:spPr>
          <a:xfrm>
            <a:off x="4651595" y="5454748"/>
            <a:ext cx="6096000" cy="369332"/>
          </a:xfrm>
          <a:prstGeom prst="rect">
            <a:avLst/>
          </a:prstGeom>
          <a:noFill/>
        </p:spPr>
        <p:txBody>
          <a:bodyPr wrap="square">
            <a:spAutoFit/>
          </a:bodyPr>
          <a:lstStyle/>
          <a:p>
            <a:r>
              <a:rPr lang="en-AU" dirty="0"/>
              <a:t>Gilliver, D. ‘Untitled’, 2024</a:t>
            </a:r>
          </a:p>
        </p:txBody>
      </p:sp>
    </p:spTree>
    <p:extLst>
      <p:ext uri="{BB962C8B-B14F-4D97-AF65-F5344CB8AC3E}">
        <p14:creationId xmlns:p14="http://schemas.microsoft.com/office/powerpoint/2010/main" val="37194488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0E88B4-6106-43B7-CEFA-2A64AF9C9A78}"/>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993603A8-49A3-07D7-DDAB-2F7E71F0EA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88296D-D3F5-F5AE-3F1F-84B92FA03C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D025F6F-80EF-7111-1EB6-4F5C779B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EA0B3EFD-A55A-094B-9FC2-65C46D68D1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C35209B-7835-A267-7940-21DE2D1BDE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618C21-5008-9368-F254-B2B5999DCC2A}"/>
              </a:ext>
            </a:extLst>
          </p:cNvPr>
          <p:cNvSpPr txBox="1"/>
          <p:nvPr/>
        </p:nvSpPr>
        <p:spPr>
          <a:xfrm>
            <a:off x="3026229" y="6229279"/>
            <a:ext cx="6487885" cy="369332"/>
          </a:xfrm>
          <a:prstGeom prst="rect">
            <a:avLst/>
          </a:prstGeom>
          <a:noFill/>
        </p:spPr>
        <p:txBody>
          <a:bodyPr wrap="square" rtlCol="0">
            <a:spAutoFit/>
          </a:bodyPr>
          <a:lstStyle/>
          <a:p>
            <a:pPr algn="ctr"/>
            <a:r>
              <a:rPr lang="en-US" dirty="0">
                <a:hlinkClick r:id="rId3"/>
              </a:rPr>
              <a:t>Little people – David Gilliver Photography</a:t>
            </a:r>
            <a:endParaRPr lang="en-AU" dirty="0"/>
          </a:p>
        </p:txBody>
      </p:sp>
      <p:pic>
        <p:nvPicPr>
          <p:cNvPr id="9" name="Picture 8" descr="A chef standing next to a carrot&#10;&#10;AI-generated content may be incorrect.">
            <a:extLst>
              <a:ext uri="{FF2B5EF4-FFF2-40B4-BE49-F238E27FC236}">
                <a16:creationId xmlns:a16="http://schemas.microsoft.com/office/drawing/2014/main" id="{34DF838A-5777-06DA-4039-F87290B75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407" y="851104"/>
            <a:ext cx="3233966" cy="5155791"/>
          </a:xfrm>
          <a:prstGeom prst="rect">
            <a:avLst/>
          </a:prstGeom>
        </p:spPr>
      </p:pic>
      <p:sp>
        <p:nvSpPr>
          <p:cNvPr id="10" name="TextBox 9">
            <a:extLst>
              <a:ext uri="{FF2B5EF4-FFF2-40B4-BE49-F238E27FC236}">
                <a16:creationId xmlns:a16="http://schemas.microsoft.com/office/drawing/2014/main" id="{E502CE49-F298-4A7D-F08B-BEF30F501ABD}"/>
              </a:ext>
            </a:extLst>
          </p:cNvPr>
          <p:cNvSpPr txBox="1"/>
          <p:nvPr/>
        </p:nvSpPr>
        <p:spPr>
          <a:xfrm>
            <a:off x="5561694" y="1603826"/>
            <a:ext cx="5617029" cy="3416320"/>
          </a:xfrm>
          <a:prstGeom prst="rect">
            <a:avLst/>
          </a:prstGeom>
          <a:noFill/>
        </p:spPr>
        <p:txBody>
          <a:bodyPr wrap="square" rtlCol="0">
            <a:spAutoFit/>
          </a:bodyPr>
          <a:lstStyle/>
          <a:p>
            <a:r>
              <a:rPr lang="en-AU" sz="3600" dirty="0"/>
              <a:t>What do you see?</a:t>
            </a:r>
          </a:p>
          <a:p>
            <a:endParaRPr lang="en-AU" sz="3600" dirty="0"/>
          </a:p>
          <a:p>
            <a:r>
              <a:rPr lang="en-AU" sz="3600" kern="100" dirty="0">
                <a:effectLst/>
                <a:latin typeface="Aptos" panose="020B0004020202020204" pitchFamily="34" charset="0"/>
                <a:ea typeface="Aptos" panose="020B0004020202020204" pitchFamily="34" charset="0"/>
                <a:cs typeface="Times New Roman" panose="02020603050405020304" pitchFamily="18" charset="0"/>
              </a:rPr>
              <a:t>What do you see that makes you say that?</a:t>
            </a:r>
          </a:p>
          <a:p>
            <a:endParaRPr lang="en-AU" sz="3600" dirty="0"/>
          </a:p>
          <a:p>
            <a:r>
              <a:rPr lang="en-AU" sz="3600" dirty="0"/>
              <a:t>What more can we find?</a:t>
            </a:r>
          </a:p>
        </p:txBody>
      </p:sp>
      <p:sp>
        <p:nvSpPr>
          <p:cNvPr id="11" name="TextBox 10">
            <a:extLst>
              <a:ext uri="{FF2B5EF4-FFF2-40B4-BE49-F238E27FC236}">
                <a16:creationId xmlns:a16="http://schemas.microsoft.com/office/drawing/2014/main" id="{36AD46D0-3C8C-2BC9-F8E9-27706FC631D8}"/>
              </a:ext>
            </a:extLst>
          </p:cNvPr>
          <p:cNvSpPr txBox="1"/>
          <p:nvPr/>
        </p:nvSpPr>
        <p:spPr>
          <a:xfrm>
            <a:off x="2127703" y="5666895"/>
            <a:ext cx="2917374" cy="369332"/>
          </a:xfrm>
          <a:prstGeom prst="rect">
            <a:avLst/>
          </a:prstGeom>
          <a:noFill/>
        </p:spPr>
        <p:txBody>
          <a:bodyPr wrap="square" rtlCol="0">
            <a:spAutoFit/>
          </a:bodyPr>
          <a:lstStyle/>
          <a:p>
            <a:r>
              <a:rPr lang="en-AU" dirty="0"/>
              <a:t>Gilliver, D. ‘Untitled’, 2024</a:t>
            </a:r>
          </a:p>
        </p:txBody>
      </p:sp>
    </p:spTree>
    <p:extLst>
      <p:ext uri="{BB962C8B-B14F-4D97-AF65-F5344CB8AC3E}">
        <p14:creationId xmlns:p14="http://schemas.microsoft.com/office/powerpoint/2010/main" val="391079757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027BDE-373C-9D65-9366-288F2D3E232D}"/>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970D72C9-0CB5-D59D-4934-D8475960BD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BE3EF8-80DA-A453-9243-7E536190AC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CF44E29B-5957-9560-F1CF-922B008C6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B3AF7DA5-91EC-D692-578A-58F651AA8D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D0EC0A-BB9E-6EC4-2034-26239D3252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9F5C682-6227-77B2-D652-1ACFBBE093E8}"/>
              </a:ext>
            </a:extLst>
          </p:cNvPr>
          <p:cNvSpPr txBox="1"/>
          <p:nvPr/>
        </p:nvSpPr>
        <p:spPr>
          <a:xfrm>
            <a:off x="3026229" y="6229279"/>
            <a:ext cx="6487885" cy="369332"/>
          </a:xfrm>
          <a:prstGeom prst="rect">
            <a:avLst/>
          </a:prstGeom>
          <a:noFill/>
        </p:spPr>
        <p:txBody>
          <a:bodyPr wrap="square" rtlCol="0">
            <a:spAutoFit/>
          </a:bodyPr>
          <a:lstStyle/>
          <a:p>
            <a:pPr algn="ctr"/>
            <a:r>
              <a:rPr lang="en-US" dirty="0">
                <a:hlinkClick r:id="rId3"/>
              </a:rPr>
              <a:t>Little people – David Gilliver Photography</a:t>
            </a:r>
            <a:endParaRPr lang="en-AU" dirty="0"/>
          </a:p>
        </p:txBody>
      </p:sp>
      <p:sp>
        <p:nvSpPr>
          <p:cNvPr id="10" name="TextBox 9">
            <a:extLst>
              <a:ext uri="{FF2B5EF4-FFF2-40B4-BE49-F238E27FC236}">
                <a16:creationId xmlns:a16="http://schemas.microsoft.com/office/drawing/2014/main" id="{C2FCBC61-CA8D-70E0-CE21-28B9C32EFA37}"/>
              </a:ext>
            </a:extLst>
          </p:cNvPr>
          <p:cNvSpPr txBox="1"/>
          <p:nvPr/>
        </p:nvSpPr>
        <p:spPr>
          <a:xfrm>
            <a:off x="391343" y="2286773"/>
            <a:ext cx="4393404" cy="2246769"/>
          </a:xfrm>
          <a:prstGeom prst="rect">
            <a:avLst/>
          </a:prstGeom>
          <a:noFill/>
        </p:spPr>
        <p:txBody>
          <a:bodyPr wrap="square" rtlCol="0">
            <a:spAutoFit/>
          </a:bodyPr>
          <a:lstStyle/>
          <a:p>
            <a:pPr algn="r"/>
            <a:r>
              <a:rPr lang="en-AU" sz="2800" dirty="0"/>
              <a:t>Tell me more about Little People…</a:t>
            </a:r>
          </a:p>
          <a:p>
            <a:pPr algn="r"/>
            <a:endParaRPr lang="en-AU" sz="2800" dirty="0"/>
          </a:p>
          <a:p>
            <a:pPr algn="r"/>
            <a:r>
              <a:rPr lang="en-AU" sz="2800" dirty="0"/>
              <a:t>What more can we find?</a:t>
            </a:r>
          </a:p>
          <a:p>
            <a:endParaRPr lang="en-AU" sz="2800" dirty="0"/>
          </a:p>
        </p:txBody>
      </p:sp>
      <p:pic>
        <p:nvPicPr>
          <p:cNvPr id="3" name="Picture 2" descr="A group of eggs in a carton&#10;&#10;AI-generated content may be incorrect.">
            <a:extLst>
              <a:ext uri="{FF2B5EF4-FFF2-40B4-BE49-F238E27FC236}">
                <a16:creationId xmlns:a16="http://schemas.microsoft.com/office/drawing/2014/main" id="{5E4A7D2B-FC82-F73E-464A-E764996E4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714" y="1151433"/>
            <a:ext cx="6905319" cy="4555134"/>
          </a:xfrm>
          <a:prstGeom prst="rect">
            <a:avLst/>
          </a:prstGeom>
        </p:spPr>
      </p:pic>
      <p:sp>
        <p:nvSpPr>
          <p:cNvPr id="6" name="TextBox 5">
            <a:extLst>
              <a:ext uri="{FF2B5EF4-FFF2-40B4-BE49-F238E27FC236}">
                <a16:creationId xmlns:a16="http://schemas.microsoft.com/office/drawing/2014/main" id="{A98CEEAF-54B6-D20D-5380-39C395CFDF0B}"/>
              </a:ext>
            </a:extLst>
          </p:cNvPr>
          <p:cNvSpPr txBox="1"/>
          <p:nvPr/>
        </p:nvSpPr>
        <p:spPr>
          <a:xfrm>
            <a:off x="7032172" y="5282264"/>
            <a:ext cx="6096000" cy="369332"/>
          </a:xfrm>
          <a:prstGeom prst="rect">
            <a:avLst/>
          </a:prstGeom>
          <a:noFill/>
        </p:spPr>
        <p:txBody>
          <a:bodyPr wrap="square">
            <a:spAutoFit/>
          </a:bodyPr>
          <a:lstStyle/>
          <a:p>
            <a:r>
              <a:rPr lang="en-AU" dirty="0"/>
              <a:t>Gilliver, D. ‘Untitled’, 2024</a:t>
            </a:r>
          </a:p>
        </p:txBody>
      </p:sp>
    </p:spTree>
    <p:extLst>
      <p:ext uri="{BB962C8B-B14F-4D97-AF65-F5344CB8AC3E}">
        <p14:creationId xmlns:p14="http://schemas.microsoft.com/office/powerpoint/2010/main" val="357866722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3DFA02-41BD-B647-6805-F1645A4DFDFE}"/>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B90A538-D933-95ED-D3E9-61FA580D0E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B74895-4E29-C95F-8018-95AC99A874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CEBA8322-982F-910A-1FEB-0415FF90C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9926C8-CCB1-0877-383D-C2447AA87585}"/>
              </a:ext>
            </a:extLst>
          </p:cNvPr>
          <p:cNvSpPr>
            <a:spLocks noGrp="1"/>
          </p:cNvSpPr>
          <p:nvPr>
            <p:ph type="title"/>
          </p:nvPr>
        </p:nvSpPr>
        <p:spPr>
          <a:xfrm>
            <a:off x="800100" y="874018"/>
            <a:ext cx="10696575" cy="845924"/>
          </a:xfrm>
        </p:spPr>
        <p:txBody>
          <a:bodyPr vert="horz" lIns="91440" tIns="45720" rIns="91440" bIns="45720" rtlCol="0" anchor="b">
            <a:normAutofit fontScale="90000"/>
          </a:bodyPr>
          <a:lstStyle/>
          <a:p>
            <a:pPr algn="ctr"/>
            <a:r>
              <a:rPr lang="en-US" sz="6600" dirty="0"/>
              <a:t>Erin outdoors</a:t>
            </a:r>
          </a:p>
        </p:txBody>
      </p:sp>
      <p:cxnSp>
        <p:nvCxnSpPr>
          <p:cNvPr id="27" name="Straight Connector 26">
            <a:extLst>
              <a:ext uri="{FF2B5EF4-FFF2-40B4-BE49-F238E27FC236}">
                <a16:creationId xmlns:a16="http://schemas.microsoft.com/office/drawing/2014/main" id="{94A26DF7-8311-B56E-BA22-E20F4A052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C88C47-8288-99B0-0CF1-38D5FEBDA4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94497E2-F021-C669-37CA-A65B691BE5AC}"/>
              </a:ext>
            </a:extLst>
          </p:cNvPr>
          <p:cNvSpPr txBox="1"/>
          <p:nvPr/>
        </p:nvSpPr>
        <p:spPr>
          <a:xfrm>
            <a:off x="957942" y="1719942"/>
            <a:ext cx="10433957" cy="369332"/>
          </a:xfrm>
          <a:prstGeom prst="rect">
            <a:avLst/>
          </a:prstGeom>
          <a:noFill/>
        </p:spPr>
        <p:txBody>
          <a:bodyPr wrap="square" rtlCol="0">
            <a:spAutoFit/>
          </a:bodyPr>
          <a:lstStyle/>
          <a:p>
            <a:pPr algn="ctr"/>
            <a:r>
              <a:rPr lang="en-AU" kern="2000" spc="600" dirty="0"/>
              <a:t>MINIATURE PHOTOGRAPHY</a:t>
            </a:r>
          </a:p>
        </p:txBody>
      </p:sp>
      <p:sp>
        <p:nvSpPr>
          <p:cNvPr id="4" name="TextBox 3">
            <a:extLst>
              <a:ext uri="{FF2B5EF4-FFF2-40B4-BE49-F238E27FC236}">
                <a16:creationId xmlns:a16="http://schemas.microsoft.com/office/drawing/2014/main" id="{D05943FA-D842-8EA1-154E-65DB6C45DA48}"/>
              </a:ext>
            </a:extLst>
          </p:cNvPr>
          <p:cNvSpPr txBox="1"/>
          <p:nvPr/>
        </p:nvSpPr>
        <p:spPr>
          <a:xfrm>
            <a:off x="3026229" y="6229279"/>
            <a:ext cx="6487885" cy="369332"/>
          </a:xfrm>
          <a:prstGeom prst="rect">
            <a:avLst/>
          </a:prstGeom>
          <a:noFill/>
        </p:spPr>
        <p:txBody>
          <a:bodyPr wrap="square" rtlCol="0">
            <a:spAutoFit/>
          </a:bodyPr>
          <a:lstStyle/>
          <a:p>
            <a:pPr algn="ctr"/>
            <a:r>
              <a:rPr lang="en-AU" dirty="0">
                <a:hlinkClick r:id="rId3"/>
              </a:rPr>
              <a:t>Miniatures</a:t>
            </a:r>
            <a:endParaRPr lang="en-AU" dirty="0"/>
          </a:p>
        </p:txBody>
      </p:sp>
      <p:pic>
        <p:nvPicPr>
          <p:cNvPr id="7" name="Picture 6" descr="A small figure in a mushroom&#10;&#10;AI-generated content may be incorrect.">
            <a:extLst>
              <a:ext uri="{FF2B5EF4-FFF2-40B4-BE49-F238E27FC236}">
                <a16:creationId xmlns:a16="http://schemas.microsoft.com/office/drawing/2014/main" id="{B4BAA685-6C33-0EBA-2647-7193390D9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851" y="2170053"/>
            <a:ext cx="4824549" cy="3879198"/>
          </a:xfrm>
          <a:prstGeom prst="rect">
            <a:avLst/>
          </a:prstGeom>
        </p:spPr>
      </p:pic>
      <p:sp>
        <p:nvSpPr>
          <p:cNvPr id="9" name="TextBox 8">
            <a:extLst>
              <a:ext uri="{FF2B5EF4-FFF2-40B4-BE49-F238E27FC236}">
                <a16:creationId xmlns:a16="http://schemas.microsoft.com/office/drawing/2014/main" id="{16DB0F80-D7A5-E80C-2DB0-BFBDC6485A51}"/>
              </a:ext>
            </a:extLst>
          </p:cNvPr>
          <p:cNvSpPr txBox="1"/>
          <p:nvPr/>
        </p:nvSpPr>
        <p:spPr>
          <a:xfrm>
            <a:off x="4767943" y="5614650"/>
            <a:ext cx="6096000" cy="369332"/>
          </a:xfrm>
          <a:prstGeom prst="rect">
            <a:avLst/>
          </a:prstGeom>
          <a:noFill/>
        </p:spPr>
        <p:txBody>
          <a:bodyPr wrap="square">
            <a:spAutoFit/>
          </a:bodyPr>
          <a:lstStyle/>
          <a:p>
            <a:r>
              <a:rPr lang="en-AU" dirty="0"/>
              <a:t>(Outdoors, E. ‘Untitled’, 2024)</a:t>
            </a:r>
          </a:p>
        </p:txBody>
      </p:sp>
    </p:spTree>
    <p:extLst>
      <p:ext uri="{BB962C8B-B14F-4D97-AF65-F5344CB8AC3E}">
        <p14:creationId xmlns:p14="http://schemas.microsoft.com/office/powerpoint/2010/main" val="233314288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3876</TotalTime>
  <Words>1403</Words>
  <Application>Microsoft Office PowerPoint</Application>
  <PresentationFormat>Widescreen</PresentationFormat>
  <Paragraphs>203</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Algerian</vt:lpstr>
      <vt:lpstr>Aptos</vt:lpstr>
      <vt:lpstr>Arial</vt:lpstr>
      <vt:lpstr>Calisto MT</vt:lpstr>
      <vt:lpstr>Tate regular</vt:lpstr>
      <vt:lpstr>Univers Condensed</vt:lpstr>
      <vt:lpstr>ChronicleVTI</vt:lpstr>
      <vt:lpstr>Perspectives and Response</vt:lpstr>
      <vt:lpstr>Acknowledgement of Country</vt:lpstr>
      <vt:lpstr>In photography what is perspective?</vt:lpstr>
      <vt:lpstr>Various perspectives</vt:lpstr>
      <vt:lpstr>Let’s explore…</vt:lpstr>
      <vt:lpstr>David Gilliver</vt:lpstr>
      <vt:lpstr>PowerPoint Presentation</vt:lpstr>
      <vt:lpstr>PowerPoint Presentation</vt:lpstr>
      <vt:lpstr>Erin outdoors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Bronwyn Hutton</dc:creator>
  <cp:lastModifiedBy>Bronwyn Hutton</cp:lastModifiedBy>
  <cp:revision>2</cp:revision>
  <dcterms:created xsi:type="dcterms:W3CDTF">2025-03-27T03:21:47Z</dcterms:created>
  <dcterms:modified xsi:type="dcterms:W3CDTF">2025-03-29T21:56:19Z</dcterms:modified>
</cp:coreProperties>
</file>